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handoutMasterIdLst>
    <p:handoutMasterId r:id="rId43"/>
  </p:handoutMasterIdLst>
  <p:sldIdLst>
    <p:sldId id="291" r:id="rId2"/>
    <p:sldId id="290" r:id="rId3"/>
    <p:sldId id="309" r:id="rId4"/>
    <p:sldId id="292" r:id="rId5"/>
    <p:sldId id="397" r:id="rId6"/>
    <p:sldId id="314" r:id="rId7"/>
    <p:sldId id="398" r:id="rId8"/>
    <p:sldId id="394" r:id="rId9"/>
    <p:sldId id="304" r:id="rId10"/>
    <p:sldId id="308" r:id="rId11"/>
    <p:sldId id="396" r:id="rId12"/>
    <p:sldId id="366" r:id="rId13"/>
    <p:sldId id="395" r:id="rId14"/>
    <p:sldId id="312" r:id="rId15"/>
    <p:sldId id="313" r:id="rId16"/>
    <p:sldId id="316" r:id="rId17"/>
    <p:sldId id="320" r:id="rId18"/>
    <p:sldId id="317" r:id="rId19"/>
    <p:sldId id="327" r:id="rId20"/>
    <p:sldId id="325" r:id="rId21"/>
    <p:sldId id="337" r:id="rId22"/>
    <p:sldId id="323" r:id="rId23"/>
    <p:sldId id="324" r:id="rId24"/>
    <p:sldId id="318" r:id="rId25"/>
    <p:sldId id="336" r:id="rId26"/>
    <p:sldId id="330" r:id="rId27"/>
    <p:sldId id="331" r:id="rId28"/>
    <p:sldId id="333" r:id="rId29"/>
    <p:sldId id="334" r:id="rId30"/>
    <p:sldId id="335" r:id="rId31"/>
    <p:sldId id="319" r:id="rId32"/>
    <p:sldId id="332" r:id="rId33"/>
    <p:sldId id="296" r:id="rId34"/>
    <p:sldId id="339" r:id="rId35"/>
    <p:sldId id="298" r:id="rId36"/>
    <p:sldId id="321" r:id="rId37"/>
    <p:sldId id="322" r:id="rId38"/>
    <p:sldId id="310" r:id="rId39"/>
    <p:sldId id="315" r:id="rId40"/>
    <p:sldId id="288" r:id="rId41"/>
  </p:sldIdLst>
  <p:sldSz cx="9144000" cy="5143500" type="screen16x9"/>
  <p:notesSz cx="6858000" cy="9144000"/>
  <p:embeddedFontLst>
    <p:embeddedFont>
      <p:font typeface="Amatic SC" panose="00000500000000000000" pitchFamily="2" charset="-79"/>
      <p:regular r:id="rId44"/>
      <p:bold r:id="rId45"/>
    </p:embeddedFont>
    <p:embeddedFont>
      <p:font typeface="Cambria Math" panose="02040503050406030204" pitchFamily="18" charset="0"/>
      <p:regular r:id="rId46"/>
    </p:embeddedFont>
    <p:embeddedFont>
      <p:font typeface="Source Code Pro" panose="020B0509030403020204" pitchFamily="49"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showGuides="1">
      <p:cViewPr varScale="1">
        <p:scale>
          <a:sx n="113" d="100"/>
          <a:sy n="113" d="100"/>
        </p:scale>
        <p:origin x="586" y="91"/>
      </p:cViewPr>
      <p:guideLst>
        <p:guide orient="horz" pos="1620"/>
        <p:guide pos="288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70138F-B2BB-4FA4-ADC2-01342857D811}" type="datetimeFigureOut">
              <a:rPr lang="vi-VN" smtClean="0"/>
              <a:t>29/03/2024</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D0952D-317F-41D8-94CC-4F3578C2A7CD}" type="slidenum">
              <a:rPr lang="vi-VN" smtClean="0"/>
              <a:t>‹#›</a:t>
            </a:fld>
            <a:endParaRPr lang="vi-V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e52f30a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e52f30a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e20318df7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e20318df7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Trích dẫn, giải thích cách hình thành bệnh</a:t>
            </a:r>
            <a:endParaRPr dirty="0">
              <a:latin typeface="+mn-l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n-lt"/>
              </a:rPr>
              <a:t>Trích dẫn, giải thích cách hình thành bệnh</a:t>
            </a:r>
            <a:endParaRPr dirty="0">
              <a:latin typeface="+mn-l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dirty="0">
                <a:latin typeface="+mn-lt"/>
              </a:rPr>
              <a:t>Trích dẫn, giải thích major voting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e52f30a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e52f30a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vi-VN" dirty="0">
                <a:latin typeface="+mn-lt"/>
              </a:rPr>
              <a:t>Trích dẫn, giải thích major voting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8000"/>
              <a:buNone/>
              <a:defRPr sz="8000">
                <a:latin typeface="Arial" panose="020B0604020202020204" pitchFamily="34" charset="0"/>
                <a:cs typeface="Arial" panose="020B0604020202020204" pitchFamily="34" charset="0"/>
              </a:defRPr>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dirty="0"/>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highlight>
                  <a:schemeClr val="accent1"/>
                </a:highlight>
                <a:latin typeface="Arial" panose="020B0604020202020204" pitchFamily="34" charset="0"/>
                <a:cs typeface="Arial" panose="020B0604020202020204" pitchFamily="34" charset="0"/>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rPr dirty="0"/>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0"/>
              </a:spcBef>
              <a:spcAft>
                <a:spcPts val="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None/>
              <a:defRPr sz="4800">
                <a:latin typeface="Arial" panose="020B0604020202020204" pitchFamily="34" charset="0"/>
                <a:cs typeface="Arial" panose="020B0604020202020204" pitchFamily="34" charset="0"/>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atin typeface="Arial" panose="020B0604020202020204" pitchFamily="34" charset="0"/>
                <a:cs typeface="Arial" panose="020B06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dirty="0"/>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atin typeface="Arial" panose="020B0604020202020204" pitchFamily="34" charset="0"/>
                <a:cs typeface="Arial" panose="020B0604020202020204" pitchFamily="34" charset="0"/>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dirty="0"/>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atin typeface="Arial" panose="020B0604020202020204" pitchFamily="34" charset="0"/>
                <a:cs typeface="Arial" panose="020B0604020202020204" pitchFamily="34" charset="0"/>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dirty="0"/>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highlight>
                  <a:schemeClr val="dk1"/>
                </a:highlight>
                <a:latin typeface="Arial" panose="020B0604020202020204" pitchFamily="34" charset="0"/>
                <a:cs typeface="Arial" panose="020B0604020202020204" pitchFamily="34" charset="0"/>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dirty="0"/>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6000"/>
              <a:buNone/>
              <a:defRPr sz="6000">
                <a:solidFill>
                  <a:schemeClr val="lt1"/>
                </a:solidFill>
                <a:latin typeface="Arial" panose="020B0604020202020204" pitchFamily="34" charset="0"/>
                <a:cs typeface="Arial" panose="020B0604020202020204" pitchFamily="34" charset="0"/>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dirty="0"/>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atin typeface="Arial" panose="020B0604020202020204" pitchFamily="34" charset="0"/>
                <a:cs typeface="Arial" panose="020B0604020202020204" pitchFamily="34" charset="0"/>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dirty="0"/>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0"/>
              </a:spcBef>
              <a:spcAft>
                <a:spcPts val="0"/>
              </a:spcAft>
              <a:buClr>
                <a:schemeClr val="accent1"/>
              </a:buClr>
              <a:buSzPts val="1400"/>
              <a:buChar char="○"/>
              <a:defRPr>
                <a:solidFill>
                  <a:schemeClr val="accent1"/>
                </a:solidFill>
                <a:highlight>
                  <a:schemeClr val="lt1"/>
                </a:highlight>
              </a:defRPr>
            </a:lvl2pPr>
            <a:lvl3pPr marL="1371600" lvl="2" indent="-317500">
              <a:spcBef>
                <a:spcPts val="0"/>
              </a:spcBef>
              <a:spcAft>
                <a:spcPts val="0"/>
              </a:spcAft>
              <a:buClr>
                <a:schemeClr val="accent1"/>
              </a:buClr>
              <a:buSzPts val="1400"/>
              <a:buChar char="■"/>
              <a:defRPr>
                <a:solidFill>
                  <a:schemeClr val="accent1"/>
                </a:solidFill>
                <a:highlight>
                  <a:schemeClr val="lt1"/>
                </a:highlight>
              </a:defRPr>
            </a:lvl3pPr>
            <a:lvl4pPr marL="1828800" lvl="3" indent="-317500">
              <a:spcBef>
                <a:spcPts val="0"/>
              </a:spcBef>
              <a:spcAft>
                <a:spcPts val="0"/>
              </a:spcAft>
              <a:buClr>
                <a:schemeClr val="accent1"/>
              </a:buClr>
              <a:buSzPts val="1400"/>
              <a:buChar char="●"/>
              <a:defRPr>
                <a:solidFill>
                  <a:schemeClr val="accent1"/>
                </a:solidFill>
                <a:highlight>
                  <a:schemeClr val="lt1"/>
                </a:highlight>
              </a:defRPr>
            </a:lvl4pPr>
            <a:lvl5pPr marL="2286000" lvl="4" indent="-317500">
              <a:spcBef>
                <a:spcPts val="0"/>
              </a:spcBef>
              <a:spcAft>
                <a:spcPts val="0"/>
              </a:spcAft>
              <a:buClr>
                <a:schemeClr val="accent1"/>
              </a:buClr>
              <a:buSzPts val="1400"/>
              <a:buChar char="○"/>
              <a:defRPr>
                <a:solidFill>
                  <a:schemeClr val="accent1"/>
                </a:solidFill>
                <a:highlight>
                  <a:schemeClr val="lt1"/>
                </a:highlight>
              </a:defRPr>
            </a:lvl5pPr>
            <a:lvl6pPr marL="2743200" lvl="5" indent="-317500">
              <a:spcBef>
                <a:spcPts val="0"/>
              </a:spcBef>
              <a:spcAft>
                <a:spcPts val="0"/>
              </a:spcAft>
              <a:buClr>
                <a:schemeClr val="accent1"/>
              </a:buClr>
              <a:buSzPts val="1400"/>
              <a:buChar char="■"/>
              <a:defRPr>
                <a:solidFill>
                  <a:schemeClr val="accent1"/>
                </a:solidFill>
                <a:highlight>
                  <a:schemeClr val="lt1"/>
                </a:highlight>
              </a:defRPr>
            </a:lvl6pPr>
            <a:lvl7pPr marL="3200400" lvl="6" indent="-317500">
              <a:spcBef>
                <a:spcPts val="0"/>
              </a:spcBef>
              <a:spcAft>
                <a:spcPts val="0"/>
              </a:spcAft>
              <a:buClr>
                <a:schemeClr val="accent1"/>
              </a:buClr>
              <a:buSzPts val="1400"/>
              <a:buChar char="●"/>
              <a:defRPr>
                <a:solidFill>
                  <a:schemeClr val="accent1"/>
                </a:solidFill>
                <a:highlight>
                  <a:schemeClr val="lt1"/>
                </a:highlight>
              </a:defRPr>
            </a:lvl7pPr>
            <a:lvl8pPr marL="3657600" lvl="7" indent="-317500">
              <a:spcBef>
                <a:spcPts val="0"/>
              </a:spcBef>
              <a:spcAft>
                <a:spcPts val="0"/>
              </a:spcAft>
              <a:buClr>
                <a:schemeClr val="accent1"/>
              </a:buClr>
              <a:buSzPts val="1400"/>
              <a:buChar char="○"/>
              <a:defRPr>
                <a:solidFill>
                  <a:schemeClr val="accent1"/>
                </a:solidFill>
                <a:highlight>
                  <a:schemeClr val="lt1"/>
                </a:highlight>
              </a:defRPr>
            </a:lvl8pPr>
            <a:lvl9pPr marL="4114800" lvl="8" indent="-317500">
              <a:spcBef>
                <a:spcPts val="0"/>
              </a:spcBef>
              <a:spcAft>
                <a:spcPts val="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1"/>
              </a:buClr>
              <a:buSzPts val="2400"/>
              <a:buFont typeface="Amatic SC" panose="00000500000000000000"/>
              <a:buNone/>
              <a:defRPr sz="2400" b="1">
                <a:solidFill>
                  <a:schemeClr val="accent1"/>
                </a:solidFill>
                <a:latin typeface="Arial" panose="020B0604020202020204" pitchFamily="34" charset="0"/>
                <a:ea typeface="Arial" panose="020B0604020202020204" pitchFamily="34" charset="0"/>
                <a:cs typeface="Arial" panose="020B0604020202020204" pitchFamily="34" charset="0"/>
                <a:sym typeface="Amatic SC" panose="00000500000000000000"/>
              </a:defRPr>
            </a:lvl1pPr>
          </a:lstStyle>
          <a:p>
            <a:endParaRPr dirty="0"/>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spcBef>
                <a:spcPts val="0"/>
              </a:spcBef>
              <a:spcAft>
                <a:spcPts val="0"/>
              </a:spcAft>
              <a:buClr>
                <a:schemeClr val="accent1"/>
              </a:buClr>
              <a:buSzPts val="4200"/>
              <a:buFont typeface="Amatic SC" panose="00000500000000000000"/>
              <a:buNone/>
              <a:defRPr sz="42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dirty="0"/>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panose="020B0509030403020204"/>
              <a:buChar char="●"/>
              <a:defRPr sz="1800">
                <a:solidFill>
                  <a:schemeClr val="dk2"/>
                </a:solidFill>
                <a:latin typeface="Source Code Pro" panose="020B0509030403020204"/>
                <a:ea typeface="Source Code Pro" panose="020B0509030403020204"/>
                <a:cs typeface="Source Code Pro" panose="020B0509030403020204"/>
                <a:sym typeface="Source Code Pro" panose="020B0509030403020204"/>
              </a:defRPr>
            </a:lvl1pPr>
            <a:lvl2pPr marL="914400" lvl="1"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2pPr>
            <a:lvl3pPr marL="1371600" lvl="2"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3pPr>
            <a:lvl4pPr marL="1828800" lvl="3"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4pPr>
            <a:lvl5pPr marL="2286000" lvl="4"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5pPr>
            <a:lvl6pPr marL="2743200" lvl="5"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6pPr>
            <a:lvl7pPr marL="3200400" lvl="6"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7pPr>
            <a:lvl8pPr marL="3657600" lvl="7"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8pPr>
            <a:lvl9pPr marL="4114800" lvl="8" indent="-317500">
              <a:lnSpc>
                <a:spcPct val="115000"/>
              </a:lnSpc>
              <a:spcBef>
                <a:spcPts val="0"/>
              </a:spcBef>
              <a:spcAft>
                <a:spcPts val="0"/>
              </a:spcAft>
              <a:buClr>
                <a:schemeClr val="dk2"/>
              </a:buClr>
              <a:buSzPts val="1400"/>
              <a:buFont typeface="Source Code Pro" panose="020B0509030403020204"/>
              <a:buChar char="■"/>
              <a:defRPr>
                <a:solidFill>
                  <a:schemeClr val="dk2"/>
                </a:solidFill>
                <a:latin typeface="Source Code Pro" panose="020B0509030403020204"/>
                <a:ea typeface="Source Code Pro" panose="020B0509030403020204"/>
                <a:cs typeface="Source Code Pro" panose="020B0509030403020204"/>
                <a:sym typeface="Source Code Pro" panose="020B0509030403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1pPr>
            <a:lvl2pPr lvl="1"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2pPr>
            <a:lvl3pPr lvl="2"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3pPr>
            <a:lvl4pPr lvl="3"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4pPr>
            <a:lvl5pPr lvl="4"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5pPr>
            <a:lvl6pPr lvl="5"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6pPr>
            <a:lvl7pPr lvl="6"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7pPr>
            <a:lvl8pPr lvl="7"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8pPr>
            <a:lvl9pPr lvl="8" algn="r">
              <a:buNone/>
              <a:defRPr sz="1000">
                <a:solidFill>
                  <a:schemeClr val="accent1"/>
                </a:solidFill>
                <a:latin typeface="Source Code Pro" panose="020B0509030403020204"/>
                <a:ea typeface="Source Code Pro" panose="020B0509030403020204"/>
                <a:cs typeface="Source Code Pro" panose="020B0509030403020204"/>
                <a:sym typeface="Source Code Pro" panose="020B0509030403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2" name="TextBox 1"/>
          <p:cNvSpPr txBox="1"/>
          <p:nvPr/>
        </p:nvSpPr>
        <p:spPr>
          <a:xfrm>
            <a:off x="1177472" y="51255"/>
            <a:ext cx="678905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b="1" dirty="0">
                <a:latin typeface="+mn-lt"/>
                <a:cs typeface="Segoe UI" panose="020B0502040204020203"/>
              </a:rPr>
              <a:t>TRƯỜNG ĐẠI HỌC KHOA HỌC TỰ NHIÊN - ĐHQG TP. HỒ CHÍ MINH</a:t>
            </a:r>
            <a:r>
              <a:rPr lang="en-US" sz="1600" dirty="0">
                <a:solidFill>
                  <a:srgbClr val="00FDC8"/>
                </a:solidFill>
                <a:latin typeface="+mn-lt"/>
                <a:cs typeface="Segoe UI" panose="020B0502040204020203"/>
              </a:rPr>
              <a:t>​</a:t>
            </a:r>
          </a:p>
          <a:p>
            <a:pPr algn="ctr"/>
            <a:r>
              <a:rPr lang="en-US" sz="1600" b="1" dirty="0">
                <a:latin typeface="+mn-lt"/>
                <a:cs typeface="Segoe UI" panose="020B0502040204020203"/>
              </a:rPr>
              <a:t>KHOA CÔNG NGHỆ THÔNG TIN</a:t>
            </a:r>
            <a:r>
              <a:rPr lang="en-US" sz="1600" dirty="0">
                <a:solidFill>
                  <a:srgbClr val="00FDC8"/>
                </a:solidFill>
                <a:latin typeface="+mn-lt"/>
                <a:cs typeface="Segoe UI" panose="020B0502040204020203"/>
              </a:rPr>
              <a:t>​</a:t>
            </a:r>
          </a:p>
          <a:p>
            <a:pPr algn="ctr"/>
            <a:r>
              <a:rPr lang="en-US" sz="1600" b="1" dirty="0">
                <a:latin typeface="+mn-lt"/>
                <a:cs typeface="Segoe UI" panose="020B0502040204020203"/>
              </a:rPr>
              <a:t>BỘ MÔN KHOA HỌC MÁY TÍNH</a:t>
            </a:r>
            <a:r>
              <a:rPr lang="en-US" sz="1600" dirty="0">
                <a:solidFill>
                  <a:srgbClr val="00FDC8"/>
                </a:solidFill>
                <a:highlight>
                  <a:srgbClr val="EDEBE9"/>
                </a:highlight>
                <a:latin typeface="+mn-lt"/>
                <a:cs typeface="Segoe UI" panose="020B0502040204020203"/>
              </a:rPr>
              <a:t>​</a:t>
            </a:r>
          </a:p>
        </p:txBody>
      </p:sp>
      <p:sp>
        <p:nvSpPr>
          <p:cNvPr id="4" name="Google Shape;57;p13"/>
          <p:cNvSpPr txBox="1"/>
          <p:nvPr/>
        </p:nvSpPr>
        <p:spPr>
          <a:xfrm>
            <a:off x="2350104" y="1119925"/>
            <a:ext cx="4677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solidFill>
                  <a:srgbClr val="1155CC"/>
                </a:solidFill>
                <a:latin typeface="+mn-lt"/>
              </a:rPr>
              <a:t>BÁO CÁO KHÓA LUẬN TỐT NGHIỆP</a:t>
            </a:r>
            <a:endParaRPr sz="2000" b="1" dirty="0">
              <a:solidFill>
                <a:srgbClr val="1155CC"/>
              </a:solidFill>
              <a:latin typeface="+mn-lt"/>
            </a:endParaRPr>
          </a:p>
        </p:txBody>
      </p:sp>
      <p:sp>
        <p:nvSpPr>
          <p:cNvPr id="6" name="Google Shape;58;p13"/>
          <p:cNvSpPr txBox="1"/>
          <p:nvPr/>
        </p:nvSpPr>
        <p:spPr>
          <a:xfrm>
            <a:off x="804300" y="1719345"/>
            <a:ext cx="7695300" cy="954077"/>
          </a:xfrm>
          <a:prstGeom prst="rect">
            <a:avLst/>
          </a:prstGeom>
          <a:noFill/>
          <a:ln>
            <a:noFill/>
          </a:ln>
        </p:spPr>
        <p:txBody>
          <a:bodyPr spcFirstLastPara="1" wrap="square" lIns="91425" tIns="91425" rIns="91425" bIns="91425" anchor="t" anchorCtr="0">
            <a:spAutoFit/>
          </a:bodyPr>
          <a:lstStyle/>
          <a:p>
            <a:pPr algn="ctr"/>
            <a:r>
              <a:rPr lang="en-US" sz="1800" b="1">
                <a:solidFill>
                  <a:srgbClr val="0070C0"/>
                </a:solidFill>
                <a:latin typeface="+mn-lt"/>
              </a:rPr>
              <a:t>XÁC ĐỊNH TẾ BÀO UNG THƯ TUYẾN TIỀN LIỆT TỪ HÌNH ẢNH BỆNH LÝ  SỬ DỤNG MẠNG PHÂN TÍCH KIM TỰ THÁP </a:t>
            </a:r>
            <a:endParaRPr lang="en-US" b="1">
              <a:solidFill>
                <a:srgbClr val="0070C0"/>
              </a:solidFill>
              <a:latin typeface="+mn-lt"/>
            </a:endParaRPr>
          </a:p>
          <a:p>
            <a:pPr algn="ctr"/>
            <a:r>
              <a:rPr lang="en-US">
                <a:solidFill>
                  <a:srgbClr val="0070C0"/>
                </a:solidFill>
                <a:latin typeface="+mn-lt"/>
              </a:rPr>
              <a:t>(</a:t>
            </a:r>
            <a:r>
              <a:rPr lang="en-US" err="1">
                <a:solidFill>
                  <a:srgbClr val="0070C0"/>
                </a:solidFill>
                <a:latin typeface="+mn-lt"/>
              </a:rPr>
              <a:t>Indentify</a:t>
            </a:r>
            <a:r>
              <a:rPr lang="en-US">
                <a:solidFill>
                  <a:srgbClr val="0070C0"/>
                </a:solidFill>
                <a:latin typeface="+mn-lt"/>
              </a:rPr>
              <a:t> Prost</a:t>
            </a:r>
            <a:r>
              <a:rPr lang="en-US">
                <a:solidFill>
                  <a:srgbClr val="0070C0"/>
                </a:solidFill>
                <a:latin typeface="+mn-lt"/>
                <a:cs typeface="Times New Roman" panose="02020603050405020304"/>
              </a:rPr>
              <a:t>ate Cancer from Pathology Images using Pyramid Scene Parsing Network</a:t>
            </a:r>
            <a:r>
              <a:rPr lang="en-US">
                <a:solidFill>
                  <a:srgbClr val="0070C0"/>
                </a:solidFill>
                <a:latin typeface="+mn-lt"/>
              </a:rPr>
              <a:t>)</a:t>
            </a:r>
          </a:p>
        </p:txBody>
      </p:sp>
      <p:sp>
        <p:nvSpPr>
          <p:cNvPr id="8" name="Google Shape;59;p13"/>
          <p:cNvSpPr txBox="1"/>
          <p:nvPr/>
        </p:nvSpPr>
        <p:spPr>
          <a:xfrm>
            <a:off x="804300" y="3329700"/>
            <a:ext cx="5227950" cy="13387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sz="1500" dirty="0">
              <a:latin typeface="+mn-lt"/>
            </a:endParaRPr>
          </a:p>
          <a:p>
            <a:pPr marL="457200" indent="-323850">
              <a:buSzPts val="1500"/>
              <a:buChar char="•"/>
            </a:pPr>
            <a:r>
              <a:rPr lang="en-US" sz="1500" b="1" dirty="0">
                <a:latin typeface="+mn-lt"/>
              </a:rPr>
              <a:t>20127448: </a:t>
            </a:r>
            <a:r>
              <a:rPr lang="en-US" sz="1500" b="1" dirty="0" err="1">
                <a:latin typeface="+mn-lt"/>
              </a:rPr>
              <a:t>Nguyễn</a:t>
            </a:r>
            <a:r>
              <a:rPr lang="en-US" sz="1500" b="1" dirty="0">
                <a:latin typeface="+mn-lt"/>
              </a:rPr>
              <a:t> Thái </a:t>
            </a:r>
            <a:r>
              <a:rPr lang="en-US" sz="1500" b="1" dirty="0" err="1">
                <a:latin typeface="+mn-lt"/>
              </a:rPr>
              <a:t>Bảo</a:t>
            </a:r>
            <a:endParaRPr sz="1500" b="1" dirty="0">
              <a:latin typeface="+mn-lt"/>
            </a:endParaRPr>
          </a:p>
          <a:p>
            <a:pPr marL="457200" indent="-323850">
              <a:buSzPts val="1500"/>
              <a:buChar char="•"/>
            </a:pPr>
            <a:r>
              <a:rPr lang="en-US" sz="1500" b="1" dirty="0">
                <a:latin typeface="+mn-lt"/>
              </a:rPr>
              <a:t>20127279: </a:t>
            </a:r>
            <a:r>
              <a:rPr lang="en-US" sz="1500" b="1" dirty="0" err="1">
                <a:latin typeface="+mn-lt"/>
              </a:rPr>
              <a:t>Trần</a:t>
            </a:r>
            <a:r>
              <a:rPr lang="en-US" sz="1500" b="1" dirty="0">
                <a:latin typeface="+mn-lt"/>
              </a:rPr>
              <a:t> </a:t>
            </a:r>
            <a:r>
              <a:rPr lang="en-US" sz="1500" b="1" dirty="0" err="1">
                <a:latin typeface="+mn-lt"/>
              </a:rPr>
              <a:t>Thị</a:t>
            </a:r>
            <a:r>
              <a:rPr lang="en-US" sz="1500" b="1" dirty="0">
                <a:latin typeface="+mn-lt"/>
              </a:rPr>
              <a:t> Thanh </a:t>
            </a:r>
            <a:r>
              <a:rPr lang="en-US" sz="1500" b="1" dirty="0" err="1">
                <a:latin typeface="+mn-lt"/>
              </a:rPr>
              <a:t>Phú</a:t>
            </a:r>
            <a:r>
              <a:rPr lang="en-US" sz="1500" b="1" dirty="0">
                <a:latin typeface="+mn-lt"/>
              </a:rPr>
              <a:t>.</a:t>
            </a:r>
            <a:endParaRPr sz="1500" b="1" dirty="0">
              <a:latin typeface="+mn-lt"/>
            </a:endParaRPr>
          </a:p>
          <a:p>
            <a:pPr marL="457200" lvl="0" indent="0" algn="l" rtl="0">
              <a:spcBef>
                <a:spcPts val="0"/>
              </a:spcBef>
              <a:spcAft>
                <a:spcPts val="0"/>
              </a:spcAft>
              <a:buNone/>
            </a:pPr>
            <a:endParaRPr sz="1500" b="1" i="1" dirty="0">
              <a:latin typeface="+mn-lt"/>
            </a:endParaRPr>
          </a:p>
          <a:p>
            <a:r>
              <a:rPr lang="en-US" sz="1500" b="1" dirty="0">
                <a:latin typeface="+mn-lt"/>
              </a:rPr>
              <a:t>                                                PGS. TS Lê Hoàng Thái.</a:t>
            </a:r>
            <a:endParaRPr sz="1500" b="1" dirty="0">
              <a:latin typeface="+mn-lt"/>
            </a:endParaRPr>
          </a:p>
        </p:txBody>
      </p:sp>
      <p:sp>
        <p:nvSpPr>
          <p:cNvPr id="10" name="Google Shape;60;p13"/>
          <p:cNvSpPr txBox="1"/>
          <p:nvPr/>
        </p:nvSpPr>
        <p:spPr>
          <a:xfrm>
            <a:off x="2651175" y="4728075"/>
            <a:ext cx="3980700" cy="365760"/>
          </a:xfrm>
          <a:prstGeom prst="rect">
            <a:avLst/>
          </a:prstGeom>
          <a:noFill/>
          <a:ln>
            <a:noFill/>
          </a:ln>
        </p:spPr>
        <p:txBody>
          <a:bodyPr spcFirstLastPara="1" wrap="square" lIns="91425" tIns="91425" rIns="91425" bIns="91425" anchor="t" anchorCtr="0">
            <a:spAutoFit/>
          </a:bodyPr>
          <a:lstStyle/>
          <a:p>
            <a:r>
              <a:rPr lang="en-US" sz="1200" i="1" dirty="0">
                <a:solidFill>
                  <a:schemeClr val="accent1"/>
                </a:solidFill>
                <a:latin typeface="+mn-lt"/>
              </a:rPr>
              <a:t>Thành </a:t>
            </a:r>
            <a:r>
              <a:rPr lang="en-US" sz="1200" i="1" dirty="0" err="1">
                <a:solidFill>
                  <a:schemeClr val="accent1"/>
                </a:solidFill>
                <a:latin typeface="+mn-lt"/>
              </a:rPr>
              <a:t>phố</a:t>
            </a:r>
            <a:r>
              <a:rPr lang="en-US" sz="1200" i="1" dirty="0">
                <a:solidFill>
                  <a:schemeClr val="accent1"/>
                </a:solidFill>
                <a:latin typeface="+mn-lt"/>
              </a:rPr>
              <a:t> </a:t>
            </a:r>
            <a:r>
              <a:rPr lang="en-US" sz="1200" i="1" dirty="0" err="1">
                <a:solidFill>
                  <a:schemeClr val="accent1"/>
                </a:solidFill>
                <a:latin typeface="+mn-lt"/>
              </a:rPr>
              <a:t>Hồ</a:t>
            </a:r>
            <a:r>
              <a:rPr lang="en-US" sz="1200" i="1" dirty="0">
                <a:solidFill>
                  <a:schemeClr val="accent1"/>
                </a:solidFill>
                <a:latin typeface="+mn-lt"/>
              </a:rPr>
              <a:t> Chí Minh, </a:t>
            </a:r>
            <a:r>
              <a:rPr lang="en-US" sz="1200" i="1" dirty="0" err="1">
                <a:solidFill>
                  <a:schemeClr val="accent1"/>
                </a:solidFill>
                <a:latin typeface="+mn-lt"/>
              </a:rPr>
              <a:t>ngày</a:t>
            </a:r>
            <a:r>
              <a:rPr lang="en-US" sz="1200" i="1" dirty="0">
                <a:solidFill>
                  <a:schemeClr val="accent1"/>
                </a:solidFill>
                <a:latin typeface="+mn-lt"/>
              </a:rPr>
              <a:t> </a:t>
            </a:r>
            <a:r>
              <a:rPr lang="vi-VN" altLang="en-US" sz="1200" i="1" dirty="0">
                <a:solidFill>
                  <a:schemeClr val="accent1"/>
                </a:solidFill>
                <a:latin typeface="+mn-lt"/>
              </a:rPr>
              <a:t>15</a:t>
            </a:r>
            <a:r>
              <a:rPr lang="en-US" sz="1200" i="1" dirty="0">
                <a:solidFill>
                  <a:schemeClr val="accent1"/>
                </a:solidFill>
                <a:latin typeface="+mn-lt"/>
              </a:rPr>
              <a:t> </a:t>
            </a:r>
            <a:r>
              <a:rPr lang="en-US" sz="1200" i="1" dirty="0" err="1">
                <a:solidFill>
                  <a:schemeClr val="accent1"/>
                </a:solidFill>
                <a:latin typeface="+mn-lt"/>
              </a:rPr>
              <a:t>tháng</a:t>
            </a:r>
            <a:r>
              <a:rPr lang="en-US" sz="1200" i="1" dirty="0">
                <a:solidFill>
                  <a:schemeClr val="accent1"/>
                </a:solidFill>
                <a:latin typeface="+mn-lt"/>
              </a:rPr>
              <a:t> </a:t>
            </a:r>
            <a:r>
              <a:rPr lang="vi-VN" altLang="en-US" sz="1200" i="1" dirty="0">
                <a:solidFill>
                  <a:schemeClr val="accent1"/>
                </a:solidFill>
                <a:latin typeface="+mn-lt"/>
              </a:rPr>
              <a:t>03</a:t>
            </a:r>
            <a:r>
              <a:rPr lang="en-US" sz="1200" i="1" dirty="0">
                <a:solidFill>
                  <a:schemeClr val="accent1"/>
                </a:solidFill>
                <a:latin typeface="+mn-lt"/>
              </a:rPr>
              <a:t> </a:t>
            </a:r>
            <a:r>
              <a:rPr lang="en-US" sz="1200" i="1" dirty="0" err="1">
                <a:solidFill>
                  <a:schemeClr val="accent1"/>
                </a:solidFill>
                <a:latin typeface="+mn-lt"/>
              </a:rPr>
              <a:t>năm</a:t>
            </a:r>
            <a:r>
              <a:rPr lang="en-US" sz="1200" i="1" dirty="0">
                <a:solidFill>
                  <a:schemeClr val="accent1"/>
                </a:solidFill>
                <a:latin typeface="+mn-lt"/>
              </a:rPr>
              <a:t> 2024</a:t>
            </a:r>
            <a:endParaRPr sz="1200" i="1" dirty="0">
              <a:solidFill>
                <a:schemeClr val="accent1"/>
              </a:solidFill>
              <a:latin typeface="+mn-lt"/>
            </a:endParaRPr>
          </a:p>
        </p:txBody>
      </p:sp>
      <p:pic>
        <p:nvPicPr>
          <p:cNvPr id="12" name="Picture 11" descr="A close-up of a pink circle&#10;&#10;Description automatically generated"/>
          <p:cNvPicPr>
            <a:picLocks noChangeAspect="1"/>
          </p:cNvPicPr>
          <p:nvPr/>
        </p:nvPicPr>
        <p:blipFill>
          <a:blip r:embed="rId3"/>
          <a:stretch>
            <a:fillRect/>
          </a:stretch>
        </p:blipFill>
        <p:spPr>
          <a:xfrm>
            <a:off x="5687431" y="2776062"/>
            <a:ext cx="1501797" cy="1587265"/>
          </a:xfrm>
          <a:prstGeom prst="rect">
            <a:avLst/>
          </a:prstGeom>
        </p:spPr>
      </p:pic>
      <p:pic>
        <p:nvPicPr>
          <p:cNvPr id="14" name="Picture 13" descr="A blue and yellow logo&#10;&#10;Description automatically generated"/>
          <p:cNvPicPr>
            <a:picLocks noChangeAspect="1"/>
          </p:cNvPicPr>
          <p:nvPr/>
        </p:nvPicPr>
        <p:blipFill>
          <a:blip r:embed="rId4"/>
          <a:stretch>
            <a:fillRect/>
          </a:stretch>
        </p:blipFill>
        <p:spPr>
          <a:xfrm>
            <a:off x="7243221" y="2771642"/>
            <a:ext cx="1440330" cy="1540896"/>
          </a:xfrm>
          <a:prstGeom prst="rect">
            <a:avLst/>
          </a:prstGeom>
        </p:spPr>
      </p:pic>
      <p:pic>
        <p:nvPicPr>
          <p:cNvPr id="3" name="Picture 2" descr="A blue and white logo&#10;&#10;Description automatically generated"/>
          <p:cNvPicPr>
            <a:picLocks noChangeAspect="1"/>
          </p:cNvPicPr>
          <p:nvPr/>
        </p:nvPicPr>
        <p:blipFill>
          <a:blip r:embed="rId5"/>
          <a:stretch>
            <a:fillRect/>
          </a:stretch>
        </p:blipFill>
        <p:spPr>
          <a:xfrm>
            <a:off x="8143875" y="47625"/>
            <a:ext cx="933450" cy="933450"/>
          </a:xfrm>
          <a:prstGeom prst="rect">
            <a:avLst/>
          </a:prstGeom>
        </p:spPr>
      </p:pic>
      <p:sp>
        <p:nvSpPr>
          <p:cNvPr id="7" name="TextBox 6"/>
          <p:cNvSpPr txBox="1"/>
          <p:nvPr/>
        </p:nvSpPr>
        <p:spPr>
          <a:xfrm>
            <a:off x="899795" y="1761490"/>
            <a:ext cx="7496810" cy="854075"/>
          </a:xfrm>
          <a:prstGeom prst="rect">
            <a:avLst/>
          </a:prstGeom>
          <a:no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a:latin typeface="+mn-lt"/>
            </a:endParaRPr>
          </a:p>
        </p:txBody>
      </p:sp>
      <p:sp>
        <p:nvSpPr>
          <p:cNvPr id="11" name="Google Shape;108;p15"/>
          <p:cNvSpPr/>
          <p:nvPr/>
        </p:nvSpPr>
        <p:spPr>
          <a:xfrm>
            <a:off x="902970" y="4190365"/>
            <a:ext cx="2495550" cy="535305"/>
          </a:xfrm>
          <a:prstGeom prst="rect">
            <a:avLst/>
          </a:prstGeom>
          <a:solidFill>
            <a:srgbClr val="0944A1"/>
          </a:solidFill>
          <a:ln>
            <a:noFill/>
          </a:ln>
        </p:spPr>
        <p:txBody>
          <a:bodyPr spcFirstLastPara="1" wrap="square" lIns="91425" tIns="45700" rIns="91425" bIns="45700" anchor="ctr" anchorCtr="0">
            <a:noAutofit/>
          </a:bodyPr>
          <a:lstStyle/>
          <a:p>
            <a:r>
              <a:rPr lang="en-US" sz="1600" b="1" dirty="0" err="1">
                <a:solidFill>
                  <a:schemeClr val="bg1"/>
                </a:solidFill>
                <a:latin typeface="+mn-lt"/>
              </a:rPr>
              <a:t>Giảng</a:t>
            </a:r>
            <a:r>
              <a:rPr lang="en-US" sz="1600" b="1" dirty="0">
                <a:solidFill>
                  <a:schemeClr val="bg1"/>
                </a:solidFill>
                <a:latin typeface="+mn-lt"/>
              </a:rPr>
              <a:t> </a:t>
            </a:r>
            <a:r>
              <a:rPr lang="en-US" sz="1600" b="1" dirty="0" err="1">
                <a:solidFill>
                  <a:schemeClr val="bg1"/>
                </a:solidFill>
                <a:latin typeface="+mn-lt"/>
              </a:rPr>
              <a:t>viên</a:t>
            </a:r>
            <a:r>
              <a:rPr lang="en-US" sz="1600" b="1" dirty="0">
                <a:solidFill>
                  <a:schemeClr val="bg1"/>
                </a:solidFill>
                <a:latin typeface="+mn-lt"/>
              </a:rPr>
              <a:t> </a:t>
            </a:r>
            <a:r>
              <a:rPr lang="en-US" sz="1600" b="1" dirty="0" err="1">
                <a:solidFill>
                  <a:schemeClr val="bg1"/>
                </a:solidFill>
                <a:latin typeface="+mn-lt"/>
              </a:rPr>
              <a:t>hướng</a:t>
            </a:r>
            <a:r>
              <a:rPr lang="en-US" sz="1600" b="1" dirty="0">
                <a:solidFill>
                  <a:schemeClr val="bg1"/>
                </a:solidFill>
                <a:latin typeface="+mn-lt"/>
              </a:rPr>
              <a:t> </a:t>
            </a:r>
            <a:r>
              <a:rPr lang="en-US" sz="1600" b="1" dirty="0" err="1">
                <a:solidFill>
                  <a:schemeClr val="bg1"/>
                </a:solidFill>
                <a:latin typeface="+mn-lt"/>
              </a:rPr>
              <a:t>dẫn</a:t>
            </a:r>
            <a:r>
              <a:rPr lang="en-US" sz="1600" b="1" dirty="0">
                <a:solidFill>
                  <a:schemeClr val="bg1"/>
                </a:solidFill>
                <a:latin typeface="+mn-lt"/>
              </a:rPr>
              <a:t>:</a:t>
            </a:r>
            <a:r>
              <a:rPr lang="en-US" sz="1800" b="1" dirty="0">
                <a:solidFill>
                  <a:schemeClr val="bg1"/>
                </a:solidFill>
                <a:latin typeface="+mn-lt"/>
              </a:rPr>
              <a:t> </a:t>
            </a:r>
            <a:endParaRPr sz="1800" b="1" dirty="0">
              <a:solidFill>
                <a:schemeClr val="bg1"/>
              </a:solidFill>
              <a:latin typeface="+mn-lt"/>
            </a:endParaRPr>
          </a:p>
        </p:txBody>
      </p:sp>
      <p:sp>
        <p:nvSpPr>
          <p:cNvPr id="15" name="Google Shape;108;p15"/>
          <p:cNvSpPr/>
          <p:nvPr/>
        </p:nvSpPr>
        <p:spPr>
          <a:xfrm>
            <a:off x="902864" y="3075826"/>
            <a:ext cx="2768295" cy="506444"/>
          </a:xfrm>
          <a:prstGeom prst="rect">
            <a:avLst/>
          </a:prstGeom>
          <a:solidFill>
            <a:srgbClr val="0944A1"/>
          </a:solidFill>
          <a:ln>
            <a:noFill/>
          </a:ln>
        </p:spPr>
        <p:txBody>
          <a:bodyPr spcFirstLastPara="1" wrap="square" lIns="91425" tIns="45700" rIns="91425" bIns="45700" anchor="ctr" anchorCtr="0">
            <a:noAutofit/>
          </a:bodyPr>
          <a:lstStyle/>
          <a:p>
            <a:r>
              <a:rPr lang="en-US" sz="1600" b="1" dirty="0" err="1">
                <a:solidFill>
                  <a:schemeClr val="bg1"/>
                </a:solidFill>
                <a:latin typeface="+mn-lt"/>
              </a:rPr>
              <a:t>Nhóm</a:t>
            </a:r>
            <a:r>
              <a:rPr lang="en-US" sz="1600" b="1" dirty="0">
                <a:solidFill>
                  <a:schemeClr val="bg1"/>
                </a:solidFill>
                <a:latin typeface="+mn-lt"/>
              </a:rPr>
              <a:t> </a:t>
            </a:r>
            <a:r>
              <a:rPr lang="en-US" sz="1600" b="1" dirty="0" err="1">
                <a:solidFill>
                  <a:schemeClr val="bg1"/>
                </a:solidFill>
                <a:latin typeface="+mn-lt"/>
              </a:rPr>
              <a:t>sinh</a:t>
            </a:r>
            <a:r>
              <a:rPr lang="en-US" sz="1600" b="1" dirty="0">
                <a:solidFill>
                  <a:schemeClr val="bg1"/>
                </a:solidFill>
                <a:latin typeface="+mn-lt"/>
              </a:rPr>
              <a:t> </a:t>
            </a:r>
            <a:r>
              <a:rPr lang="en-US" sz="1600" b="1" dirty="0" err="1">
                <a:solidFill>
                  <a:schemeClr val="bg1"/>
                </a:solidFill>
                <a:latin typeface="+mn-lt"/>
              </a:rPr>
              <a:t>viên</a:t>
            </a:r>
            <a:r>
              <a:rPr lang="en-US" sz="1600" b="1" dirty="0">
                <a:solidFill>
                  <a:schemeClr val="bg1"/>
                </a:solidFill>
                <a:latin typeface="+mn-lt"/>
              </a:rPr>
              <a:t> </a:t>
            </a:r>
            <a:r>
              <a:rPr lang="en-US" sz="1600" b="1" dirty="0" err="1">
                <a:solidFill>
                  <a:schemeClr val="bg1"/>
                </a:solidFill>
                <a:latin typeface="+mn-lt"/>
              </a:rPr>
              <a:t>thực</a:t>
            </a:r>
            <a:r>
              <a:rPr lang="en-US" sz="1600" b="1" dirty="0">
                <a:solidFill>
                  <a:schemeClr val="bg1"/>
                </a:solidFill>
                <a:latin typeface="+mn-lt"/>
              </a:rPr>
              <a:t> </a:t>
            </a:r>
            <a:r>
              <a:rPr lang="en-US" sz="1600" b="1" dirty="0" err="1">
                <a:solidFill>
                  <a:schemeClr val="bg1"/>
                </a:solidFill>
                <a:latin typeface="+mn-lt"/>
              </a:rPr>
              <a:t>hiện</a:t>
            </a:r>
            <a:r>
              <a:rPr lang="en-US" sz="1600" b="1" dirty="0">
                <a:solidFill>
                  <a:schemeClr val="bg1"/>
                </a:solidFill>
                <a:latin typeface="+mn-lt"/>
              </a:rPr>
              <a:t>:</a:t>
            </a:r>
            <a:endParaRPr sz="1600" b="1" dirty="0">
              <a:solidFill>
                <a:schemeClr val="bg1"/>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124;p16"/>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16" name="TextBox 15"/>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7" name="Google Shape;144;p17"/>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pic>
        <p:nvPicPr>
          <p:cNvPr id="2" name="Picture 1" descr="A group of blue and yellow circles&#10;&#10;Description automatically generated"/>
          <p:cNvPicPr>
            <a:picLocks noChangeAspect="1"/>
          </p:cNvPicPr>
          <p:nvPr/>
        </p:nvPicPr>
        <p:blipFill>
          <a:blip r:embed="rId3"/>
          <a:stretch>
            <a:fillRect/>
          </a:stretch>
        </p:blipFill>
        <p:spPr>
          <a:xfrm>
            <a:off x="1704526" y="2309794"/>
            <a:ext cx="5857875" cy="2409825"/>
          </a:xfrm>
          <a:prstGeom prst="rect">
            <a:avLst/>
          </a:prstGeom>
        </p:spPr>
      </p:pic>
      <p:sp>
        <p:nvSpPr>
          <p:cNvPr id="3" name="TextBox 2"/>
          <p:cNvSpPr txBox="1"/>
          <p:nvPr/>
        </p:nvSpPr>
        <p:spPr>
          <a:xfrm>
            <a:off x="720306" y="1436658"/>
            <a:ext cx="81562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sz="1600" dirty="0">
                <a:latin typeface="+mn-lt"/>
              </a:rPr>
              <a:t>Dựa trên đánh giá của </a:t>
            </a:r>
            <a:r>
              <a:rPr lang="vi-VN" sz="1600" b="1" dirty="0">
                <a:latin typeface="+mn-lt"/>
              </a:rPr>
              <a:t>6 chuyên gia </a:t>
            </a:r>
            <a:r>
              <a:rPr lang="vi-VN" sz="1600" dirty="0">
                <a:latin typeface="+mn-lt"/>
              </a:rPr>
              <a:t>,phương pháp </a:t>
            </a:r>
            <a:r>
              <a:rPr lang="vi-VN" sz="1600" b="1" dirty="0">
                <a:latin typeface="+mn-lt"/>
              </a:rPr>
              <a:t>Majority-voting</a:t>
            </a:r>
            <a:r>
              <a:rPr lang="vi-VN" sz="1600" dirty="0">
                <a:latin typeface="+mn-lt"/>
              </a:rPr>
              <a:t> đã được sử dụng để tạo ra tập </a:t>
            </a:r>
            <a:r>
              <a:rPr lang="vi-VN" sz="1600" b="1" dirty="0">
                <a:latin typeface="+mn-lt"/>
              </a:rPr>
              <a:t>ground truth </a:t>
            </a:r>
            <a:r>
              <a:rPr lang="vi-VN" sz="1600" dirty="0">
                <a:latin typeface="+mn-lt"/>
              </a:rPr>
              <a:t>.</a:t>
            </a:r>
            <a:r>
              <a:rPr lang="vi-VN" sz="1600" b="1" dirty="0">
                <a:latin typeface="+mn-lt"/>
              </a:rPr>
              <a:t> </a:t>
            </a:r>
            <a:r>
              <a:rPr lang="vi-VN" sz="1600" dirty="0">
                <a:latin typeface="+mn-lt"/>
              </a:rPr>
              <a:t>Điều này có nghĩa là tập nhãn được xác định dựa trên sự tổng hợp ý kiến của </a:t>
            </a:r>
            <a:r>
              <a:rPr lang="vi-VN" sz="1600" b="1" dirty="0">
                <a:latin typeface="+mn-lt"/>
              </a:rPr>
              <a:t>6 chuyên gia</a:t>
            </a:r>
            <a:r>
              <a:rPr lang="vi-VN" sz="1600" dirty="0">
                <a:latin typeface="+mn-lt"/>
              </a:rPr>
              <a:t>.</a:t>
            </a:r>
            <a:endParaRPr lang="en-US" sz="1600" dirty="0">
              <a:latin typeface="+mn-lt"/>
            </a:endParaRPr>
          </a:p>
        </p:txBody>
      </p:sp>
      <p:sp>
        <p:nvSpPr>
          <p:cNvPr id="8" name="TextBox 7"/>
          <p:cNvSpPr txBox="1"/>
          <p:nvPr/>
        </p:nvSpPr>
        <p:spPr>
          <a:xfrm>
            <a:off x="723897" y="916652"/>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Tìm tập </a:t>
            </a:r>
            <a:r>
              <a:rPr lang="vi-VN" sz="2400" b="1" err="1">
                <a:solidFill>
                  <a:srgbClr val="0070C0"/>
                </a:solidFill>
                <a:latin typeface="+mn-lt"/>
              </a:rPr>
              <a:t>Ground</a:t>
            </a:r>
            <a:r>
              <a:rPr lang="vi-VN" sz="2400" b="1">
                <a:solidFill>
                  <a:srgbClr val="0070C0"/>
                </a:solidFill>
                <a:latin typeface="+mn-lt"/>
              </a:rPr>
              <a:t> </a:t>
            </a:r>
            <a:r>
              <a:rPr lang="vi-VN" sz="2400" b="1" err="1">
                <a:solidFill>
                  <a:srgbClr val="0070C0"/>
                </a:solidFill>
                <a:latin typeface="+mn-lt"/>
              </a:rPr>
              <a:t>Truth</a:t>
            </a:r>
          </a:p>
        </p:txBody>
      </p:sp>
      <p:pic>
        <p:nvPicPr>
          <p:cNvPr id="10" name="Picture 9"/>
          <p:cNvPicPr>
            <a:picLocks noChangeAspect="1"/>
          </p:cNvPicPr>
          <p:nvPr/>
        </p:nvPicPr>
        <p:blipFill>
          <a:blip r:embed="rId4"/>
          <a:stretch>
            <a:fillRect/>
          </a:stretch>
        </p:blipFill>
        <p:spPr>
          <a:xfrm>
            <a:off x="0" y="4776022"/>
            <a:ext cx="9144000" cy="11057"/>
          </a:xfrm>
          <a:prstGeom prst="rect">
            <a:avLst/>
          </a:prstGeom>
        </p:spPr>
      </p:pic>
      <p:sp>
        <p:nvSpPr>
          <p:cNvPr id="11" name="TextBox 10"/>
          <p:cNvSpPr txBox="1"/>
          <p:nvPr/>
        </p:nvSpPr>
        <p:spPr>
          <a:xfrm>
            <a:off x="276106" y="4860009"/>
            <a:ext cx="8568043"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900">
                <a:latin typeface="+mn-lt"/>
              </a:rPr>
              <a:t>Nir, Guy, et al. "Automatic grading of prostate cancer in digitized histopathology images: Learning from multiple experts." Medical image analysis 50 (2018): 167-180.</a:t>
            </a:r>
          </a:p>
          <a:p>
            <a:pPr algn="l"/>
            <a:endParaRPr lang="en-US">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4;p16">
            <a:extLst>
              <a:ext uri="{FF2B5EF4-FFF2-40B4-BE49-F238E27FC236}">
                <a16:creationId xmlns:a16="http://schemas.microsoft.com/office/drawing/2014/main" id="{783662AB-3B0F-0FDA-6309-45C806FFFFFB}"/>
              </a:ext>
            </a:extLst>
          </p:cNvPr>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a:extLst>
              <a:ext uri="{FF2B5EF4-FFF2-40B4-BE49-F238E27FC236}">
                <a16:creationId xmlns:a16="http://schemas.microsoft.com/office/drawing/2014/main" id="{3666D159-92F9-EE4C-0ED5-5BB2D6EE198B}"/>
              </a:ext>
            </a:extLst>
          </p:cNvPr>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7" name="TextBox 6">
            <a:extLst>
              <a:ext uri="{FF2B5EF4-FFF2-40B4-BE49-F238E27FC236}">
                <a16:creationId xmlns:a16="http://schemas.microsoft.com/office/drawing/2014/main" id="{B7532192-B349-75B3-9311-DA471BE1660F}"/>
              </a:ext>
            </a:extLst>
          </p:cNvPr>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8" name="Google Shape;144;p17">
            <a:extLst>
              <a:ext uri="{FF2B5EF4-FFF2-40B4-BE49-F238E27FC236}">
                <a16:creationId xmlns:a16="http://schemas.microsoft.com/office/drawing/2014/main" id="{56F35041-FC15-8237-55BD-54EB63ECF64E}"/>
              </a:ext>
            </a:extLst>
          </p:cNvPr>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a:extLst>
              <a:ext uri="{FF2B5EF4-FFF2-40B4-BE49-F238E27FC236}">
                <a16:creationId xmlns:a16="http://schemas.microsoft.com/office/drawing/2014/main" id="{37BD2133-028F-0C71-87E2-BAD705E55664}"/>
              </a:ext>
            </a:extLst>
          </p:cNvPr>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sp>
        <p:nvSpPr>
          <p:cNvPr id="12" name="TextBox 11">
            <a:extLst>
              <a:ext uri="{FF2B5EF4-FFF2-40B4-BE49-F238E27FC236}">
                <a16:creationId xmlns:a16="http://schemas.microsoft.com/office/drawing/2014/main" id="{D9D2D0F9-7089-1A86-C00D-A34079C4CFDC}"/>
              </a:ext>
            </a:extLst>
          </p:cNvPr>
          <p:cNvSpPr txBox="1"/>
          <p:nvPr/>
        </p:nvSpPr>
        <p:spPr>
          <a:xfrm>
            <a:off x="723897" y="916652"/>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Tìm tập </a:t>
            </a:r>
            <a:r>
              <a:rPr lang="vi-VN" sz="2400" b="1" err="1">
                <a:solidFill>
                  <a:srgbClr val="0070C0"/>
                </a:solidFill>
                <a:latin typeface="+mn-lt"/>
              </a:rPr>
              <a:t>Ground</a:t>
            </a:r>
            <a:r>
              <a:rPr lang="vi-VN" sz="2400" b="1">
                <a:solidFill>
                  <a:srgbClr val="0070C0"/>
                </a:solidFill>
                <a:latin typeface="+mn-lt"/>
              </a:rPr>
              <a:t> </a:t>
            </a:r>
            <a:r>
              <a:rPr lang="vi-VN" sz="2400" b="1" err="1">
                <a:solidFill>
                  <a:srgbClr val="0070C0"/>
                </a:solidFill>
                <a:latin typeface="+mn-lt"/>
              </a:rPr>
              <a:t>Truth</a:t>
            </a:r>
          </a:p>
        </p:txBody>
      </p:sp>
      <p:pic>
        <p:nvPicPr>
          <p:cNvPr id="13" name="Picture 12">
            <a:extLst>
              <a:ext uri="{FF2B5EF4-FFF2-40B4-BE49-F238E27FC236}">
                <a16:creationId xmlns:a16="http://schemas.microsoft.com/office/drawing/2014/main" id="{7480E30E-3219-6B5B-2647-FC051791B6B1}"/>
              </a:ext>
            </a:extLst>
          </p:cNvPr>
          <p:cNvPicPr>
            <a:picLocks noChangeAspect="1"/>
          </p:cNvPicPr>
          <p:nvPr/>
        </p:nvPicPr>
        <p:blipFill>
          <a:blip r:embed="rId2"/>
          <a:stretch>
            <a:fillRect/>
          </a:stretch>
        </p:blipFill>
        <p:spPr>
          <a:xfrm>
            <a:off x="0" y="4776022"/>
            <a:ext cx="9144000" cy="11057"/>
          </a:xfrm>
          <a:prstGeom prst="rect">
            <a:avLst/>
          </a:prstGeom>
        </p:spPr>
      </p:pic>
      <p:sp>
        <p:nvSpPr>
          <p:cNvPr id="17" name="TextBox 16">
            <a:extLst>
              <a:ext uri="{FF2B5EF4-FFF2-40B4-BE49-F238E27FC236}">
                <a16:creationId xmlns:a16="http://schemas.microsoft.com/office/drawing/2014/main" id="{808294F0-49B9-3B3B-8582-CB1B1626BF17}"/>
              </a:ext>
            </a:extLst>
          </p:cNvPr>
          <p:cNvSpPr txBox="1"/>
          <p:nvPr/>
        </p:nvSpPr>
        <p:spPr>
          <a:xfrm>
            <a:off x="723551" y="1399525"/>
            <a:ext cx="6170506" cy="461665"/>
          </a:xfrm>
          <a:prstGeom prst="rect">
            <a:avLst/>
          </a:prstGeom>
          <a:noFill/>
        </p:spPr>
        <p:txBody>
          <a:bodyPr wrap="square" rtlCol="0">
            <a:spAutoFit/>
          </a:bodyPr>
          <a:lstStyle/>
          <a:p>
            <a:r>
              <a:rPr lang="vi-VN" sz="1200" dirty="0"/>
              <a:t>Sử dụng phương pháp Major-voting để tìm tập ground </a:t>
            </a:r>
            <a:r>
              <a:rPr lang="vi-VN" sz="1200"/>
              <a:t>truth dựa trên các đánh giá của các chuyên gia</a:t>
            </a:r>
            <a:endParaRPr lang="vi-VN" sz="1200" dirty="0"/>
          </a:p>
        </p:txBody>
      </p:sp>
      <p:pic>
        <p:nvPicPr>
          <p:cNvPr id="3" name="Picture 2" descr="A group of images of different colors&#10;&#10;Description automatically generated">
            <a:extLst>
              <a:ext uri="{FF2B5EF4-FFF2-40B4-BE49-F238E27FC236}">
                <a16:creationId xmlns:a16="http://schemas.microsoft.com/office/drawing/2014/main" id="{194F7F9F-B573-7E25-751D-997D6D73BFD0}"/>
              </a:ext>
            </a:extLst>
          </p:cNvPr>
          <p:cNvPicPr>
            <a:picLocks noChangeAspect="1"/>
          </p:cNvPicPr>
          <p:nvPr/>
        </p:nvPicPr>
        <p:blipFill>
          <a:blip r:embed="rId3"/>
          <a:stretch>
            <a:fillRect/>
          </a:stretch>
        </p:blipFill>
        <p:spPr>
          <a:xfrm>
            <a:off x="1910507" y="1856288"/>
            <a:ext cx="5408958" cy="2834640"/>
          </a:xfrm>
          <a:prstGeom prst="rect">
            <a:avLst/>
          </a:prstGeom>
        </p:spPr>
      </p:pic>
    </p:spTree>
    <p:extLst>
      <p:ext uri="{BB962C8B-B14F-4D97-AF65-F5344CB8AC3E}">
        <p14:creationId xmlns:p14="http://schemas.microsoft.com/office/powerpoint/2010/main" val="2373461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124;p16"/>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16" name="TextBox 15"/>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7" name="Google Shape;144;p17"/>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sp>
        <p:nvSpPr>
          <p:cNvPr id="8" name="TextBox 7"/>
          <p:cNvSpPr txBox="1"/>
          <p:nvPr/>
        </p:nvSpPr>
        <p:spPr>
          <a:xfrm>
            <a:off x="723897" y="916652"/>
            <a:ext cx="3627883" cy="460375"/>
          </a:xfrm>
          <a:prstGeom prst="rect">
            <a:avLst/>
          </a:prstGeom>
          <a:noFill/>
        </p:spPr>
        <p:txBody>
          <a:bodyPr wrap="square" lIns="91440" tIns="45720" rIns="91440" bIns="45720" rtlCol="0" anchor="t">
            <a:spAutoFit/>
          </a:bodyPr>
          <a:lstStyle/>
          <a:p>
            <a:r>
              <a:rPr lang="vi-VN" sz="2400" b="1" err="1">
                <a:solidFill>
                  <a:srgbClr val="0070C0"/>
                </a:solidFill>
                <a:latin typeface="+mn-lt"/>
              </a:rPr>
              <a:t>Chia nhỏ hình ảnh</a:t>
            </a:r>
          </a:p>
        </p:txBody>
      </p:sp>
      <p:sp>
        <p:nvSpPr>
          <p:cNvPr id="5" name="Text Box 4"/>
          <p:cNvSpPr txBox="1"/>
          <p:nvPr/>
        </p:nvSpPr>
        <p:spPr>
          <a:xfrm>
            <a:off x="791210" y="1454150"/>
            <a:ext cx="7783195" cy="646331"/>
          </a:xfrm>
          <a:prstGeom prst="rect">
            <a:avLst/>
          </a:prstGeom>
          <a:noFill/>
        </p:spPr>
        <p:txBody>
          <a:bodyPr wrap="square" rtlCol="0">
            <a:spAutoFit/>
          </a:bodyPr>
          <a:lstStyle/>
          <a:p>
            <a:pPr marL="285750" indent="-285750">
              <a:buFont typeface="Wingdings" panose="05000000000000000000" charset="0"/>
              <a:buChar char="§"/>
            </a:pPr>
            <a:r>
              <a:rPr lang="en-US" sz="1800" dirty="0" err="1">
                <a:latin typeface="+mn-lt"/>
                <a:sym typeface="Arial" panose="020B0604020202020204"/>
              </a:rPr>
              <a:t>Bằng</a:t>
            </a:r>
            <a:r>
              <a:rPr lang="en-US" sz="1800" dirty="0">
                <a:latin typeface="+mn-lt"/>
                <a:sym typeface="Arial" panose="020B0604020202020204"/>
              </a:rPr>
              <a:t> </a:t>
            </a:r>
            <a:r>
              <a:rPr lang="en-US" sz="1800" dirty="0" err="1">
                <a:latin typeface="+mn-lt"/>
                <a:sym typeface="Arial" panose="020B0604020202020204"/>
              </a:rPr>
              <a:t>việc</a:t>
            </a:r>
            <a:r>
              <a:rPr lang="en-US" sz="1800" dirty="0">
                <a:latin typeface="+mn-lt"/>
                <a:sym typeface="Arial" panose="020B0604020202020204"/>
              </a:rPr>
              <a:t> </a:t>
            </a:r>
            <a:r>
              <a:rPr lang="en-US" sz="1800" dirty="0" err="1">
                <a:latin typeface="+mn-lt"/>
                <a:sym typeface="Arial" panose="020B0604020202020204"/>
              </a:rPr>
              <a:t>áp</a:t>
            </a:r>
            <a:r>
              <a:rPr lang="en-US" sz="1800" dirty="0">
                <a:latin typeface="+mn-lt"/>
                <a:sym typeface="Arial" panose="020B0604020202020204"/>
              </a:rPr>
              <a:t> </a:t>
            </a:r>
            <a:r>
              <a:rPr lang="en-US" sz="1800" dirty="0" err="1">
                <a:latin typeface="+mn-lt"/>
                <a:sym typeface="Arial" panose="020B0604020202020204"/>
              </a:rPr>
              <a:t>dụng</a:t>
            </a:r>
            <a:r>
              <a:rPr lang="en-US" sz="1800" dirty="0">
                <a:latin typeface="+mn-lt"/>
                <a:sym typeface="Arial" panose="020B0604020202020204"/>
              </a:rPr>
              <a:t> </a:t>
            </a:r>
            <a:r>
              <a:rPr lang="en-US" sz="1800" dirty="0" err="1">
                <a:latin typeface="+mn-lt"/>
                <a:sym typeface="Arial" panose="020B0604020202020204"/>
              </a:rPr>
              <a:t>phương</a:t>
            </a:r>
            <a:r>
              <a:rPr lang="en-US" sz="1800" dirty="0">
                <a:latin typeface="+mn-lt"/>
                <a:sym typeface="Arial" panose="020B0604020202020204"/>
              </a:rPr>
              <a:t> </a:t>
            </a:r>
            <a:r>
              <a:rPr lang="en-US" sz="1800" dirty="0" err="1">
                <a:latin typeface="+mn-lt"/>
                <a:sym typeface="Arial" panose="020B0604020202020204"/>
              </a:rPr>
              <a:t>pháp</a:t>
            </a:r>
            <a:r>
              <a:rPr lang="en-US" sz="1800" dirty="0">
                <a:latin typeface="+mn-lt"/>
                <a:sym typeface="Arial" panose="020B0604020202020204"/>
              </a:rPr>
              <a:t> </a:t>
            </a:r>
            <a:r>
              <a:rPr lang="en-US" sz="1800" b="1" dirty="0">
                <a:latin typeface="+mn-lt"/>
                <a:sym typeface="Arial" panose="020B0604020202020204"/>
              </a:rPr>
              <a:t>sliding window </a:t>
            </a:r>
            <a:r>
              <a:rPr lang="vi-VN" sz="1800" dirty="0">
                <a:latin typeface="+mn-lt"/>
                <a:sym typeface="Arial" panose="020B0604020202020204"/>
              </a:rPr>
              <a:t>với </a:t>
            </a:r>
            <a:r>
              <a:rPr lang="vi-VN" sz="1800" b="1" dirty="0">
                <a:latin typeface="+mn-lt"/>
                <a:sym typeface="Arial" panose="020B0604020202020204"/>
              </a:rPr>
              <a:t>stride = 500 </a:t>
            </a:r>
            <a:r>
              <a:rPr lang="vi-VN" sz="1800" dirty="0">
                <a:latin typeface="+mn-lt"/>
                <a:sym typeface="Arial" panose="020B0604020202020204"/>
              </a:rPr>
              <a:t>để cắt thành các ảnh nhỏ hơn có kích thước 512*512.</a:t>
            </a:r>
            <a:endParaRPr lang="vi-VN" sz="1800" b="0" i="0" u="none" strike="noStrike" cap="none" dirty="0">
              <a:solidFill>
                <a:srgbClr val="000000"/>
              </a:solidFill>
              <a:latin typeface="+mn-lt"/>
              <a:ea typeface="Arial" panose="020B0604020202020204"/>
              <a:cs typeface="Arial" panose="020B0604020202020204"/>
              <a:sym typeface="Arial" panose="020B0604020202020204"/>
            </a:endParaRPr>
          </a:p>
        </p:txBody>
      </p:sp>
      <p:pic>
        <p:nvPicPr>
          <p:cNvPr id="12" name="Picture 11" descr="A close-up of a cell&#10;&#10;Description automatically generated"/>
          <p:cNvPicPr>
            <a:picLocks noChangeAspect="1"/>
          </p:cNvPicPr>
          <p:nvPr/>
        </p:nvPicPr>
        <p:blipFill>
          <a:blip r:embed="rId3"/>
          <a:stretch>
            <a:fillRect/>
          </a:stretch>
        </p:blipFill>
        <p:spPr>
          <a:xfrm>
            <a:off x="1873697" y="2739062"/>
            <a:ext cx="1211224" cy="1280160"/>
          </a:xfrm>
          <a:prstGeom prst="rect">
            <a:avLst/>
          </a:prstGeom>
        </p:spPr>
      </p:pic>
      <p:cxnSp>
        <p:nvCxnSpPr>
          <p:cNvPr id="14" name="Straight Arrow Connector 13"/>
          <p:cNvCxnSpPr/>
          <p:nvPr/>
        </p:nvCxnSpPr>
        <p:spPr>
          <a:xfrm flipV="1">
            <a:off x="3084921" y="3379306"/>
            <a:ext cx="2897098" cy="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05227" y="3061449"/>
            <a:ext cx="1420582" cy="307777"/>
          </a:xfrm>
          <a:prstGeom prst="rect">
            <a:avLst/>
          </a:prstGeom>
          <a:noFill/>
        </p:spPr>
        <p:txBody>
          <a:bodyPr wrap="none" rtlCol="0">
            <a:spAutoFit/>
          </a:bodyPr>
          <a:lstStyle/>
          <a:p>
            <a:r>
              <a:rPr lang="vi-VN" dirty="0">
                <a:latin typeface="+mn-lt"/>
              </a:rPr>
              <a:t>Sliding window</a:t>
            </a:r>
          </a:p>
        </p:txBody>
      </p:sp>
      <p:pic>
        <p:nvPicPr>
          <p:cNvPr id="3" name="Picture 2" descr="A close-up of several cells&#10;&#10;Description automatically generated">
            <a:extLst>
              <a:ext uri="{FF2B5EF4-FFF2-40B4-BE49-F238E27FC236}">
                <a16:creationId xmlns:a16="http://schemas.microsoft.com/office/drawing/2014/main" id="{814EB049-E262-B6FD-845B-CDEF3E90C3CF}"/>
              </a:ext>
            </a:extLst>
          </p:cNvPr>
          <p:cNvPicPr>
            <a:picLocks noChangeAspect="1"/>
          </p:cNvPicPr>
          <p:nvPr/>
        </p:nvPicPr>
        <p:blipFill>
          <a:blip r:embed="rId4"/>
          <a:stretch>
            <a:fillRect/>
          </a:stretch>
        </p:blipFill>
        <p:spPr>
          <a:xfrm>
            <a:off x="6059081" y="2380780"/>
            <a:ext cx="1646063" cy="16384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4;p16">
            <a:extLst>
              <a:ext uri="{FF2B5EF4-FFF2-40B4-BE49-F238E27FC236}">
                <a16:creationId xmlns:a16="http://schemas.microsoft.com/office/drawing/2014/main" id="{DDF8CE4C-DBD7-9E0F-17DD-B927E9830A23}"/>
              </a:ext>
            </a:extLst>
          </p:cNvPr>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TextBox 6">
            <a:extLst>
              <a:ext uri="{FF2B5EF4-FFF2-40B4-BE49-F238E27FC236}">
                <a16:creationId xmlns:a16="http://schemas.microsoft.com/office/drawing/2014/main" id="{5D28867E-F703-0BD7-65E9-95541D80139E}"/>
              </a:ext>
            </a:extLst>
          </p:cNvPr>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8" name="TextBox 7">
            <a:extLst>
              <a:ext uri="{FF2B5EF4-FFF2-40B4-BE49-F238E27FC236}">
                <a16:creationId xmlns:a16="http://schemas.microsoft.com/office/drawing/2014/main" id="{FB1EF160-283D-68A3-2496-C0D5B08EE84D}"/>
              </a:ext>
            </a:extLst>
          </p:cNvPr>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9" name="Google Shape;144;p17">
            <a:extLst>
              <a:ext uri="{FF2B5EF4-FFF2-40B4-BE49-F238E27FC236}">
                <a16:creationId xmlns:a16="http://schemas.microsoft.com/office/drawing/2014/main" id="{7238208C-B740-AA83-EAF8-3E7084F5E627}"/>
              </a:ext>
            </a:extLst>
          </p:cNvPr>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0" name="Google Shape;145;p17">
            <a:extLst>
              <a:ext uri="{FF2B5EF4-FFF2-40B4-BE49-F238E27FC236}">
                <a16:creationId xmlns:a16="http://schemas.microsoft.com/office/drawing/2014/main" id="{E8946A85-487E-8269-FA75-4321D10E8945}"/>
              </a:ext>
            </a:extLst>
          </p:cNvPr>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sp>
        <p:nvSpPr>
          <p:cNvPr id="11" name="TextBox 10">
            <a:extLst>
              <a:ext uri="{FF2B5EF4-FFF2-40B4-BE49-F238E27FC236}">
                <a16:creationId xmlns:a16="http://schemas.microsoft.com/office/drawing/2014/main" id="{ED186F13-E1F1-1AAB-7C67-18843B3FA108}"/>
              </a:ext>
            </a:extLst>
          </p:cNvPr>
          <p:cNvSpPr txBox="1"/>
          <p:nvPr/>
        </p:nvSpPr>
        <p:spPr>
          <a:xfrm>
            <a:off x="723897" y="916652"/>
            <a:ext cx="3627883" cy="460375"/>
          </a:xfrm>
          <a:prstGeom prst="rect">
            <a:avLst/>
          </a:prstGeom>
          <a:noFill/>
        </p:spPr>
        <p:txBody>
          <a:bodyPr wrap="square" lIns="91440" tIns="45720" rIns="91440" bIns="45720" rtlCol="0" anchor="t">
            <a:spAutoFit/>
          </a:bodyPr>
          <a:lstStyle/>
          <a:p>
            <a:r>
              <a:rPr lang="vi-VN" sz="2400" b="1" err="1">
                <a:solidFill>
                  <a:srgbClr val="0070C0"/>
                </a:solidFill>
                <a:latin typeface="+mn-lt"/>
              </a:rPr>
              <a:t>Chia nhỏ hình ảnh</a:t>
            </a:r>
          </a:p>
        </p:txBody>
      </p:sp>
      <p:sp>
        <p:nvSpPr>
          <p:cNvPr id="12" name="Text Box 4">
            <a:extLst>
              <a:ext uri="{FF2B5EF4-FFF2-40B4-BE49-F238E27FC236}">
                <a16:creationId xmlns:a16="http://schemas.microsoft.com/office/drawing/2014/main" id="{38A34558-44D2-21EE-F061-8066C386550E}"/>
              </a:ext>
            </a:extLst>
          </p:cNvPr>
          <p:cNvSpPr txBox="1"/>
          <p:nvPr/>
        </p:nvSpPr>
        <p:spPr>
          <a:xfrm>
            <a:off x="791210" y="1454150"/>
            <a:ext cx="7783195" cy="923330"/>
          </a:xfrm>
          <a:prstGeom prst="rect">
            <a:avLst/>
          </a:prstGeom>
          <a:noFill/>
        </p:spPr>
        <p:txBody>
          <a:bodyPr wrap="square" rtlCol="0">
            <a:spAutoFit/>
          </a:bodyPr>
          <a:lstStyle/>
          <a:p>
            <a:pPr marL="285750" indent="-285750">
              <a:buFont typeface="Wingdings" panose="05000000000000000000" pitchFamily="2" charset="2"/>
              <a:buChar char="§"/>
            </a:pPr>
            <a:r>
              <a:rPr lang="vi-VN" sz="1800" dirty="0">
                <a:latin typeface="+mn-lt"/>
                <a:sym typeface="Arial" panose="020B0604020202020204"/>
              </a:rPr>
              <a:t>Sau đó thực hiện tính </a:t>
            </a:r>
            <a:r>
              <a:rPr lang="vi-VN" sz="1800" b="1" dirty="0">
                <a:latin typeface="+mn-lt"/>
                <a:sym typeface="Arial" panose="020B0604020202020204"/>
              </a:rPr>
              <a:t>mean</a:t>
            </a:r>
            <a:r>
              <a:rPr lang="vi-VN" sz="1800" dirty="0">
                <a:latin typeface="+mn-lt"/>
                <a:sym typeface="Arial" panose="020B0604020202020204"/>
              </a:rPr>
              <a:t> và </a:t>
            </a:r>
            <a:r>
              <a:rPr lang="vi-VN" sz="1800" b="1" dirty="0">
                <a:latin typeface="+mn-lt"/>
                <a:sym typeface="Arial" panose="020B0604020202020204"/>
              </a:rPr>
              <a:t>std</a:t>
            </a:r>
            <a:r>
              <a:rPr lang="vi-VN" sz="1800" dirty="0">
                <a:latin typeface="+mn-lt"/>
                <a:sym typeface="Arial" panose="020B0604020202020204"/>
              </a:rPr>
              <a:t> trên trừng ảnh nhỏ để xác định rằng ảnh có cần thiết trong quá trình huấn luyện hay không.</a:t>
            </a:r>
            <a:endParaRPr lang="vi-VN" sz="1800" b="0" i="0" u="none" strike="noStrike" cap="none" dirty="0">
              <a:solidFill>
                <a:srgbClr val="000000"/>
              </a:solidFill>
              <a:latin typeface="+mn-lt"/>
              <a:ea typeface="Arial" panose="020B0604020202020204"/>
              <a:cs typeface="Arial" panose="020B0604020202020204"/>
              <a:sym typeface="Arial" panose="020B0604020202020204"/>
            </a:endParaRPr>
          </a:p>
          <a:p>
            <a:endParaRPr lang="en-US" sz="1800" dirty="0"/>
          </a:p>
        </p:txBody>
      </p:sp>
      <p:pic>
        <p:nvPicPr>
          <p:cNvPr id="3" name="Picture 2" descr="A microscope view of a cell&#10;&#10;Description automatically generated">
            <a:extLst>
              <a:ext uri="{FF2B5EF4-FFF2-40B4-BE49-F238E27FC236}">
                <a16:creationId xmlns:a16="http://schemas.microsoft.com/office/drawing/2014/main" id="{63754873-A5C3-65E0-57AF-87BC07B5D87B}"/>
              </a:ext>
            </a:extLst>
          </p:cNvPr>
          <p:cNvPicPr>
            <a:picLocks noChangeAspect="1"/>
          </p:cNvPicPr>
          <p:nvPr/>
        </p:nvPicPr>
        <p:blipFill>
          <a:blip r:embed="rId2"/>
          <a:stretch>
            <a:fillRect/>
          </a:stretch>
        </p:blipFill>
        <p:spPr>
          <a:xfrm>
            <a:off x="791210" y="2308821"/>
            <a:ext cx="457200" cy="457200"/>
          </a:xfrm>
          <a:prstGeom prst="rect">
            <a:avLst/>
          </a:prstGeom>
        </p:spPr>
      </p:pic>
      <p:pic>
        <p:nvPicPr>
          <p:cNvPr id="5" name="Picture 4" descr="A microscope view of a cell&#10;&#10;Description automatically generated">
            <a:extLst>
              <a:ext uri="{FF2B5EF4-FFF2-40B4-BE49-F238E27FC236}">
                <a16:creationId xmlns:a16="http://schemas.microsoft.com/office/drawing/2014/main" id="{658E0611-ADAA-2F6B-7D72-CB1FE7E4B667}"/>
              </a:ext>
            </a:extLst>
          </p:cNvPr>
          <p:cNvPicPr>
            <a:picLocks noChangeAspect="1"/>
          </p:cNvPicPr>
          <p:nvPr/>
        </p:nvPicPr>
        <p:blipFill>
          <a:blip r:embed="rId3"/>
          <a:stretch>
            <a:fillRect/>
          </a:stretch>
        </p:blipFill>
        <p:spPr>
          <a:xfrm>
            <a:off x="1422400" y="2308821"/>
            <a:ext cx="457200" cy="457200"/>
          </a:xfrm>
          <a:prstGeom prst="rect">
            <a:avLst/>
          </a:prstGeom>
        </p:spPr>
      </p:pic>
      <p:pic>
        <p:nvPicPr>
          <p:cNvPr id="18" name="Picture 17" descr="A microscope view of a pink and white surface&#10;&#10;Description automatically generated with medium confidence">
            <a:extLst>
              <a:ext uri="{FF2B5EF4-FFF2-40B4-BE49-F238E27FC236}">
                <a16:creationId xmlns:a16="http://schemas.microsoft.com/office/drawing/2014/main" id="{2D5AA22D-D39D-E9E8-5E66-BA7C90744E1A}"/>
              </a:ext>
            </a:extLst>
          </p:cNvPr>
          <p:cNvPicPr>
            <a:picLocks noChangeAspect="1"/>
          </p:cNvPicPr>
          <p:nvPr/>
        </p:nvPicPr>
        <p:blipFill>
          <a:blip r:embed="rId4"/>
          <a:stretch>
            <a:fillRect/>
          </a:stretch>
        </p:blipFill>
        <p:spPr>
          <a:xfrm>
            <a:off x="1422400" y="2887604"/>
            <a:ext cx="457200" cy="457200"/>
          </a:xfrm>
          <a:prstGeom prst="rect">
            <a:avLst/>
          </a:prstGeom>
        </p:spPr>
      </p:pic>
      <p:pic>
        <p:nvPicPr>
          <p:cNvPr id="20" name="Picture 19" descr="A close-up of a microscope&#10;&#10;Description automatically generated">
            <a:extLst>
              <a:ext uri="{FF2B5EF4-FFF2-40B4-BE49-F238E27FC236}">
                <a16:creationId xmlns:a16="http://schemas.microsoft.com/office/drawing/2014/main" id="{1E6E8104-3B29-6E19-ACC9-0DE5401EEC45}"/>
              </a:ext>
            </a:extLst>
          </p:cNvPr>
          <p:cNvPicPr>
            <a:picLocks noChangeAspect="1"/>
          </p:cNvPicPr>
          <p:nvPr/>
        </p:nvPicPr>
        <p:blipFill>
          <a:blip r:embed="rId5"/>
          <a:stretch>
            <a:fillRect/>
          </a:stretch>
        </p:blipFill>
        <p:spPr>
          <a:xfrm>
            <a:off x="791210" y="2876174"/>
            <a:ext cx="457200" cy="457200"/>
          </a:xfrm>
          <a:prstGeom prst="rect">
            <a:avLst/>
          </a:prstGeom>
        </p:spPr>
      </p:pic>
      <p:sp>
        <p:nvSpPr>
          <p:cNvPr id="21" name="TextBox 20">
            <a:extLst>
              <a:ext uri="{FF2B5EF4-FFF2-40B4-BE49-F238E27FC236}">
                <a16:creationId xmlns:a16="http://schemas.microsoft.com/office/drawing/2014/main" id="{FBAC311A-FE41-EDCF-57E4-1E99E00CAA2C}"/>
              </a:ext>
            </a:extLst>
          </p:cNvPr>
          <p:cNvSpPr txBox="1"/>
          <p:nvPr/>
        </p:nvSpPr>
        <p:spPr>
          <a:xfrm>
            <a:off x="2053590" y="2469873"/>
            <a:ext cx="3569547" cy="646331"/>
          </a:xfrm>
          <a:prstGeom prst="rect">
            <a:avLst/>
          </a:prstGeom>
          <a:noFill/>
        </p:spPr>
        <p:txBody>
          <a:bodyPr wrap="square" rtlCol="0">
            <a:spAutoFit/>
          </a:bodyPr>
          <a:lstStyle/>
          <a:p>
            <a:r>
              <a:rPr lang="vi-VN" sz="1200" dirty="0"/>
              <a:t>Các ảnh chỉ có một góc nhỏ của nhân, </a:t>
            </a:r>
          </a:p>
          <a:p>
            <a:pPr marL="285750" indent="-285750">
              <a:buFont typeface="Arial" panose="020B0604020202020204" pitchFamily="34" charset="0"/>
              <a:buChar char="•"/>
            </a:pPr>
            <a:r>
              <a:rPr lang="vi-VN" sz="1200" dirty="0"/>
              <a:t>Mean : 238.5390</a:t>
            </a:r>
          </a:p>
          <a:p>
            <a:pPr marL="285750" indent="-285750">
              <a:buFont typeface="Arial" panose="020B0604020202020204" pitchFamily="34" charset="0"/>
              <a:buChar char="•"/>
            </a:pPr>
            <a:r>
              <a:rPr lang="vi-VN" sz="1200" dirty="0"/>
              <a:t>Std : 10.2471</a:t>
            </a:r>
          </a:p>
        </p:txBody>
      </p:sp>
      <p:pic>
        <p:nvPicPr>
          <p:cNvPr id="4" name="Picture 3" descr="A white surface with pink spots&#10;&#10;Description automatically generated">
            <a:extLst>
              <a:ext uri="{FF2B5EF4-FFF2-40B4-BE49-F238E27FC236}">
                <a16:creationId xmlns:a16="http://schemas.microsoft.com/office/drawing/2014/main" id="{CDCDD950-996B-AA91-2915-743CBFD7F4BE}"/>
              </a:ext>
            </a:extLst>
          </p:cNvPr>
          <p:cNvPicPr>
            <a:picLocks noChangeAspect="1"/>
          </p:cNvPicPr>
          <p:nvPr/>
        </p:nvPicPr>
        <p:blipFill>
          <a:blip r:embed="rId6"/>
          <a:stretch>
            <a:fillRect/>
          </a:stretch>
        </p:blipFill>
        <p:spPr>
          <a:xfrm>
            <a:off x="791210" y="3747310"/>
            <a:ext cx="975445" cy="845893"/>
          </a:xfrm>
          <a:prstGeom prst="rect">
            <a:avLst/>
          </a:prstGeom>
        </p:spPr>
      </p:pic>
      <p:sp>
        <p:nvSpPr>
          <p:cNvPr id="14" name="TextBox 13">
            <a:extLst>
              <a:ext uri="{FF2B5EF4-FFF2-40B4-BE49-F238E27FC236}">
                <a16:creationId xmlns:a16="http://schemas.microsoft.com/office/drawing/2014/main" id="{4782AC98-590C-E4F1-0368-231183C29863}"/>
              </a:ext>
            </a:extLst>
          </p:cNvPr>
          <p:cNvSpPr txBox="1"/>
          <p:nvPr/>
        </p:nvSpPr>
        <p:spPr>
          <a:xfrm>
            <a:off x="2044700" y="3747310"/>
            <a:ext cx="3569547" cy="646331"/>
          </a:xfrm>
          <a:prstGeom prst="rect">
            <a:avLst/>
          </a:prstGeom>
          <a:noFill/>
        </p:spPr>
        <p:txBody>
          <a:bodyPr wrap="square" rtlCol="0">
            <a:spAutoFit/>
          </a:bodyPr>
          <a:lstStyle/>
          <a:p>
            <a:r>
              <a:rPr lang="vi-VN" sz="1200" dirty="0"/>
              <a:t>Các ảnh trống không chứa phần nhân, </a:t>
            </a:r>
          </a:p>
          <a:p>
            <a:pPr marL="285750" indent="-285750">
              <a:buFont typeface="Arial" panose="020B0604020202020204" pitchFamily="34" charset="0"/>
              <a:buChar char="•"/>
            </a:pPr>
            <a:r>
              <a:rPr lang="vi-VN" sz="1200" dirty="0"/>
              <a:t>Mean : 244.459</a:t>
            </a:r>
          </a:p>
          <a:p>
            <a:pPr marL="285750" indent="-285750">
              <a:buFont typeface="Arial" panose="020B0604020202020204" pitchFamily="34" charset="0"/>
              <a:buChar char="•"/>
            </a:pPr>
            <a:r>
              <a:rPr lang="vi-VN" sz="1200" dirty="0"/>
              <a:t>Std : 0.9215</a:t>
            </a:r>
          </a:p>
        </p:txBody>
      </p:sp>
      <p:pic>
        <p:nvPicPr>
          <p:cNvPr id="16" name="Picture 15" descr="A close-up of a pink tissue&#10;&#10;Description automatically generated">
            <a:extLst>
              <a:ext uri="{FF2B5EF4-FFF2-40B4-BE49-F238E27FC236}">
                <a16:creationId xmlns:a16="http://schemas.microsoft.com/office/drawing/2014/main" id="{5AF3A1ED-E243-FCB4-7019-7E2D365A048E}"/>
              </a:ext>
            </a:extLst>
          </p:cNvPr>
          <p:cNvPicPr>
            <a:picLocks noChangeAspect="1"/>
          </p:cNvPicPr>
          <p:nvPr/>
        </p:nvPicPr>
        <p:blipFill>
          <a:blip r:embed="rId7"/>
          <a:stretch>
            <a:fillRect/>
          </a:stretch>
        </p:blipFill>
        <p:spPr>
          <a:xfrm>
            <a:off x="5002530" y="2241273"/>
            <a:ext cx="457200" cy="457200"/>
          </a:xfrm>
          <a:prstGeom prst="rect">
            <a:avLst/>
          </a:prstGeom>
        </p:spPr>
      </p:pic>
      <p:pic>
        <p:nvPicPr>
          <p:cNvPr id="23" name="Picture 22" descr="A close-up of a pink and purple cell&#10;&#10;Description automatically generated">
            <a:extLst>
              <a:ext uri="{FF2B5EF4-FFF2-40B4-BE49-F238E27FC236}">
                <a16:creationId xmlns:a16="http://schemas.microsoft.com/office/drawing/2014/main" id="{62D2F912-04E1-9A5A-A89D-4D3CC92A07B0}"/>
              </a:ext>
            </a:extLst>
          </p:cNvPr>
          <p:cNvPicPr>
            <a:picLocks noChangeAspect="1"/>
          </p:cNvPicPr>
          <p:nvPr/>
        </p:nvPicPr>
        <p:blipFill>
          <a:blip r:embed="rId8"/>
          <a:stretch>
            <a:fillRect/>
          </a:stretch>
        </p:blipFill>
        <p:spPr>
          <a:xfrm>
            <a:off x="5498994" y="2241273"/>
            <a:ext cx="457200" cy="457200"/>
          </a:xfrm>
          <a:prstGeom prst="rect">
            <a:avLst/>
          </a:prstGeom>
        </p:spPr>
      </p:pic>
      <p:pic>
        <p:nvPicPr>
          <p:cNvPr id="25" name="Picture 24" descr="A close-up of a microscope&#10;&#10;Description automatically generated">
            <a:extLst>
              <a:ext uri="{FF2B5EF4-FFF2-40B4-BE49-F238E27FC236}">
                <a16:creationId xmlns:a16="http://schemas.microsoft.com/office/drawing/2014/main" id="{98E9035D-A55C-D82E-48F4-E4C84D04EF4E}"/>
              </a:ext>
            </a:extLst>
          </p:cNvPr>
          <p:cNvPicPr>
            <a:picLocks noChangeAspect="1"/>
          </p:cNvPicPr>
          <p:nvPr/>
        </p:nvPicPr>
        <p:blipFill>
          <a:blip r:embed="rId9"/>
          <a:stretch>
            <a:fillRect/>
          </a:stretch>
        </p:blipFill>
        <p:spPr>
          <a:xfrm>
            <a:off x="5002530" y="2745702"/>
            <a:ext cx="457200" cy="457200"/>
          </a:xfrm>
          <a:prstGeom prst="rect">
            <a:avLst/>
          </a:prstGeom>
        </p:spPr>
      </p:pic>
      <p:pic>
        <p:nvPicPr>
          <p:cNvPr id="27" name="Picture 26" descr="A close-up of a cell&#10;&#10;Description automatically generated">
            <a:extLst>
              <a:ext uri="{FF2B5EF4-FFF2-40B4-BE49-F238E27FC236}">
                <a16:creationId xmlns:a16="http://schemas.microsoft.com/office/drawing/2014/main" id="{789C5EB4-A4F0-6E36-7383-D704A8E3894C}"/>
              </a:ext>
            </a:extLst>
          </p:cNvPr>
          <p:cNvPicPr>
            <a:picLocks noChangeAspect="1"/>
          </p:cNvPicPr>
          <p:nvPr/>
        </p:nvPicPr>
        <p:blipFill>
          <a:blip r:embed="rId10"/>
          <a:stretch>
            <a:fillRect/>
          </a:stretch>
        </p:blipFill>
        <p:spPr>
          <a:xfrm>
            <a:off x="5498994" y="2745702"/>
            <a:ext cx="457200" cy="457200"/>
          </a:xfrm>
          <a:prstGeom prst="rect">
            <a:avLst/>
          </a:prstGeom>
        </p:spPr>
      </p:pic>
      <p:sp>
        <p:nvSpPr>
          <p:cNvPr id="28" name="TextBox 27">
            <a:extLst>
              <a:ext uri="{FF2B5EF4-FFF2-40B4-BE49-F238E27FC236}">
                <a16:creationId xmlns:a16="http://schemas.microsoft.com/office/drawing/2014/main" id="{94FF6036-CEFD-1BAC-1035-C14911A7AAEA}"/>
              </a:ext>
            </a:extLst>
          </p:cNvPr>
          <p:cNvSpPr txBox="1"/>
          <p:nvPr/>
        </p:nvSpPr>
        <p:spPr>
          <a:xfrm>
            <a:off x="6029349" y="2241273"/>
            <a:ext cx="3569547" cy="646331"/>
          </a:xfrm>
          <a:prstGeom prst="rect">
            <a:avLst/>
          </a:prstGeom>
          <a:noFill/>
        </p:spPr>
        <p:txBody>
          <a:bodyPr wrap="square" rtlCol="0">
            <a:spAutoFit/>
          </a:bodyPr>
          <a:lstStyle/>
          <a:p>
            <a:r>
              <a:rPr lang="vi-VN" sz="1200" dirty="0"/>
              <a:t>Các ảnh được coi là ảnh tốt, </a:t>
            </a:r>
          </a:p>
          <a:p>
            <a:pPr marL="285750" indent="-285750">
              <a:buFont typeface="Arial" panose="020B0604020202020204" pitchFamily="34" charset="0"/>
              <a:buChar char="•"/>
            </a:pPr>
            <a:r>
              <a:rPr lang="vi-VN" sz="1200" dirty="0"/>
              <a:t>Mean : 206.8731</a:t>
            </a:r>
          </a:p>
          <a:p>
            <a:pPr marL="285750" indent="-285750">
              <a:buFont typeface="Arial" panose="020B0604020202020204" pitchFamily="34" charset="0"/>
              <a:buChar char="•"/>
            </a:pPr>
            <a:r>
              <a:rPr lang="vi-VN" sz="1200" dirty="0"/>
              <a:t>Std : 35.3672</a:t>
            </a:r>
          </a:p>
        </p:txBody>
      </p:sp>
      <p:sp>
        <p:nvSpPr>
          <p:cNvPr id="29" name="TextBox 28">
            <a:extLst>
              <a:ext uri="{FF2B5EF4-FFF2-40B4-BE49-F238E27FC236}">
                <a16:creationId xmlns:a16="http://schemas.microsoft.com/office/drawing/2014/main" id="{54501943-6443-3094-BCC7-682784C6BBF9}"/>
              </a:ext>
            </a:extLst>
          </p:cNvPr>
          <p:cNvSpPr txBox="1"/>
          <p:nvPr/>
        </p:nvSpPr>
        <p:spPr>
          <a:xfrm>
            <a:off x="3955627" y="4467371"/>
            <a:ext cx="4889712" cy="461665"/>
          </a:xfrm>
          <a:prstGeom prst="rect">
            <a:avLst/>
          </a:prstGeom>
          <a:noFill/>
        </p:spPr>
        <p:txBody>
          <a:bodyPr wrap="square" rtlCol="0">
            <a:spAutoFit/>
          </a:bodyPr>
          <a:lstStyle/>
          <a:p>
            <a:pPr marL="285750" indent="-285750">
              <a:buFont typeface="Wingdings" panose="05000000000000000000" pitchFamily="2" charset="2"/>
              <a:buChar char="Ø"/>
            </a:pPr>
            <a:r>
              <a:rPr lang="vi-VN" sz="1200" dirty="0"/>
              <a:t>Do đó đề suất giá trị mean và std của ảnh thỏa mãn với        </a:t>
            </a:r>
            <a:r>
              <a:rPr lang="vi-VN" sz="1200" b="1" dirty="0"/>
              <a:t>mean &lt; 215 </a:t>
            </a:r>
            <a:r>
              <a:rPr lang="vi-VN" sz="1200" dirty="0"/>
              <a:t>và</a:t>
            </a:r>
            <a:r>
              <a:rPr lang="vi-VN" sz="1200" b="1" dirty="0"/>
              <a:t> std &gt; 20 </a:t>
            </a:r>
          </a:p>
        </p:txBody>
      </p:sp>
    </p:spTree>
    <p:extLst>
      <p:ext uri="{BB962C8B-B14F-4D97-AF65-F5344CB8AC3E}">
        <p14:creationId xmlns:p14="http://schemas.microsoft.com/office/powerpoint/2010/main" val="79330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124;p16"/>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16" name="TextBox 15"/>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7" name="Google Shape;144;p17"/>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sp>
        <p:nvSpPr>
          <p:cNvPr id="3" name="TextBox 2"/>
          <p:cNvSpPr txBox="1"/>
          <p:nvPr/>
        </p:nvSpPr>
        <p:spPr>
          <a:xfrm>
            <a:off x="4158831" y="4370358"/>
            <a:ext cx="8156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sz="1800">
                <a:latin typeface="+mn-lt"/>
              </a:rPr>
              <a:t>   Bộ dữ liệu </a:t>
            </a:r>
            <a:r>
              <a:rPr lang="vi-VN" sz="1800" err="1">
                <a:latin typeface="+mn-lt"/>
              </a:rPr>
              <a:t>Gleason</a:t>
            </a:r>
            <a:r>
              <a:rPr lang="vi-VN" sz="1800">
                <a:latin typeface="+mn-lt"/>
              </a:rPr>
              <a:t> 2019 mặc định </a:t>
            </a:r>
          </a:p>
        </p:txBody>
      </p:sp>
      <p:sp>
        <p:nvSpPr>
          <p:cNvPr id="8" name="TextBox 7"/>
          <p:cNvSpPr txBox="1"/>
          <p:nvPr/>
        </p:nvSpPr>
        <p:spPr>
          <a:xfrm>
            <a:off x="723897" y="907127"/>
            <a:ext cx="3627883" cy="461665"/>
          </a:xfrm>
          <a:prstGeom prst="rect">
            <a:avLst/>
          </a:prstGeom>
          <a:noFill/>
        </p:spPr>
        <p:txBody>
          <a:bodyPr wrap="square" lIns="91440" tIns="45720" rIns="91440" bIns="45720" rtlCol="0" anchor="t">
            <a:spAutoFit/>
          </a:bodyPr>
          <a:lstStyle/>
          <a:p>
            <a:r>
              <a:rPr lang="vi-VN" sz="2400" b="1" dirty="0">
                <a:solidFill>
                  <a:srgbClr val="0070C0"/>
                </a:solidFill>
                <a:latin typeface="+mn-lt"/>
              </a:rPr>
              <a:t>Phân bố dữ liệu</a:t>
            </a:r>
          </a:p>
        </p:txBody>
      </p:sp>
      <p:pic>
        <p:nvPicPr>
          <p:cNvPr id="5" name="Picture 4" descr="A graph of different colored squares&#10;&#10;Description automatically generated"/>
          <p:cNvPicPr>
            <a:picLocks noChangeAspect="1"/>
          </p:cNvPicPr>
          <p:nvPr/>
        </p:nvPicPr>
        <p:blipFill>
          <a:blip r:embed="rId3"/>
          <a:stretch>
            <a:fillRect/>
          </a:stretch>
        </p:blipFill>
        <p:spPr>
          <a:xfrm>
            <a:off x="3883887" y="1238169"/>
            <a:ext cx="4446350" cy="3086100"/>
          </a:xfrm>
          <a:prstGeom prst="rect">
            <a:avLst/>
          </a:prstGeom>
        </p:spPr>
      </p:pic>
      <p:sp>
        <p:nvSpPr>
          <p:cNvPr id="2" name="TextBox 1"/>
          <p:cNvSpPr txBox="1"/>
          <p:nvPr/>
        </p:nvSpPr>
        <p:spPr>
          <a:xfrm>
            <a:off x="723900" y="1891030"/>
            <a:ext cx="2466975" cy="1476375"/>
          </a:xfrm>
          <a:prstGeom prst="rect">
            <a:avLst/>
          </a:prstGeom>
          <a:noFill/>
        </p:spPr>
        <p:txBody>
          <a:bodyPr wrap="square" rtlCol="0">
            <a:spAutoFit/>
          </a:bodyPr>
          <a:lstStyle/>
          <a:p>
            <a:r>
              <a:rPr lang="vi-VN" sz="1800" dirty="0">
                <a:latin typeface="+mn-lt"/>
              </a:rPr>
              <a:t>Thực hiện xoay , lật trái phải, random get patches, ...  Để tăng số lượng hình ảnh có Gleason 5.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124;p16"/>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16" name="TextBox 15"/>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7" name="Google Shape;144;p17"/>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sp>
        <p:nvSpPr>
          <p:cNvPr id="3" name="TextBox 2"/>
          <p:cNvSpPr txBox="1"/>
          <p:nvPr/>
        </p:nvSpPr>
        <p:spPr>
          <a:xfrm>
            <a:off x="1120356" y="4589433"/>
            <a:ext cx="72582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sz="1800" dirty="0">
                <a:latin typeface="+mn-lt"/>
              </a:rPr>
              <a:t>Bộ dữ liệu Gleason 2019 sau khi xử lý dữ liệu trên tập train và valid.</a:t>
            </a:r>
          </a:p>
        </p:txBody>
      </p:sp>
      <p:sp>
        <p:nvSpPr>
          <p:cNvPr id="8" name="TextBox 7"/>
          <p:cNvSpPr txBox="1"/>
          <p:nvPr/>
        </p:nvSpPr>
        <p:spPr>
          <a:xfrm>
            <a:off x="723897" y="821402"/>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Cân bằng dữ liệu</a:t>
            </a:r>
          </a:p>
        </p:txBody>
      </p:sp>
      <p:pic>
        <p:nvPicPr>
          <p:cNvPr id="11" name="Picture 10" descr="A graph of different colored squares&#10;&#10;Description automatically generated"/>
          <p:cNvPicPr>
            <a:picLocks noChangeAspect="1"/>
          </p:cNvPicPr>
          <p:nvPr/>
        </p:nvPicPr>
        <p:blipFill>
          <a:blip r:embed="rId3"/>
          <a:stretch>
            <a:fillRect/>
          </a:stretch>
        </p:blipFill>
        <p:spPr>
          <a:xfrm>
            <a:off x="4488" y="1362075"/>
            <a:ext cx="4448724" cy="3086100"/>
          </a:xfrm>
          <a:prstGeom prst="rect">
            <a:avLst/>
          </a:prstGeom>
        </p:spPr>
      </p:pic>
      <p:pic>
        <p:nvPicPr>
          <p:cNvPr id="2" name="Picture 1" descr="A graph of different colored squares&#10;&#10;Description automatically generated"/>
          <p:cNvPicPr>
            <a:picLocks noChangeAspect="1"/>
          </p:cNvPicPr>
          <p:nvPr/>
        </p:nvPicPr>
        <p:blipFill>
          <a:blip r:embed="rId4"/>
          <a:stretch>
            <a:fillRect/>
          </a:stretch>
        </p:blipFill>
        <p:spPr>
          <a:xfrm>
            <a:off x="4572000" y="1362075"/>
            <a:ext cx="4438650" cy="3086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274319" y="830902"/>
            <a:ext cx="3432810" cy="577850"/>
          </a:xfrm>
          <a:prstGeom prst="rect">
            <a:avLst/>
          </a:prstGeom>
          <a:noFill/>
        </p:spPr>
        <p:txBody>
          <a:bodyPr wrap="square" lIns="91440" tIns="45720" rIns="91440" bIns="45720" anchor="t">
            <a:spAutoFit/>
          </a:bodyPr>
          <a:lstStyle/>
          <a:p>
            <a:pPr algn="ctr">
              <a:lnSpc>
                <a:spcPct val="150000"/>
              </a:lnSpc>
              <a:buSzPct val="100000"/>
            </a:pPr>
            <a:r>
              <a:rPr lang="en-US" sz="2400" b="1" dirty="0" err="1">
                <a:solidFill>
                  <a:srgbClr val="0070C0"/>
                </a:solidFill>
                <a:latin typeface="+mn-lt"/>
                <a:ea typeface="Tahoma" panose="020B0604030504040204"/>
                <a:cs typeface="Tahoma" panose="020B0604030504040204"/>
              </a:rPr>
              <a:t>Mô</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tả</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tổng</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quan</a:t>
            </a:r>
            <a:endParaRPr lang="en-US" sz="2400" b="1" dirty="0">
              <a:solidFill>
                <a:srgbClr val="0070C0"/>
              </a:solidFill>
              <a:latin typeface="+mn-lt"/>
              <a:ea typeface="Tahoma" panose="020B0604030504040204"/>
              <a:cs typeface="Tahoma" panose="020B0604030504040204"/>
            </a:endParaRPr>
          </a:p>
        </p:txBody>
      </p:sp>
      <p:sp>
        <p:nvSpPr>
          <p:cNvPr id="3" name="Google Shape;169;p18"/>
          <p:cNvSpPr txBox="1"/>
          <p:nvPr/>
        </p:nvSpPr>
        <p:spPr>
          <a:xfrm>
            <a:off x="485933" y="1664664"/>
            <a:ext cx="4300077" cy="2931439"/>
          </a:xfrm>
          <a:prstGeom prst="rect">
            <a:avLst/>
          </a:prstGeom>
        </p:spPr>
        <p:txBody>
          <a:bodyPr spcFirstLastPara="1" vert="horz" lIns="91440" tIns="45720" rIns="91440" bIns="45720" rtlCol="0" anchor="t" anchorCtr="0">
            <a:normAutofit/>
          </a:bodyPr>
          <a:lstStyle/>
          <a:p>
            <a:pPr marL="514350" lvl="0" indent="-285750">
              <a:lnSpc>
                <a:spcPct val="90000"/>
              </a:lnSpc>
              <a:spcBef>
                <a:spcPts val="0"/>
              </a:spcBef>
              <a:spcAft>
                <a:spcPts val="600"/>
              </a:spcAft>
              <a:buSzPts val="1800"/>
              <a:buFont typeface="Wingdings" panose="05000000000000000000"/>
              <a:buChar char="§"/>
            </a:pPr>
            <a:r>
              <a:rPr lang="vi-VN" sz="1800" b="1" kern="1200" dirty="0">
                <a:solidFill>
                  <a:schemeClr val="accent1"/>
                </a:solidFill>
                <a:latin typeface="+mn-lt"/>
                <a:ea typeface="+mn-ea"/>
              </a:rPr>
              <a:t>Đầu vào:</a:t>
            </a:r>
            <a:r>
              <a:rPr lang="vi-VN" sz="1800" kern="1200" dirty="0">
                <a:solidFill>
                  <a:schemeClr val="accent1"/>
                </a:solidFill>
                <a:latin typeface="+mn-lt"/>
                <a:ea typeface="+mn-ea"/>
              </a:rPr>
              <a:t> Ảnh nhân TMA .</a:t>
            </a:r>
            <a:endParaRPr lang="en-US" dirty="0">
              <a:latin typeface="+mn-lt"/>
              <a:ea typeface="+mn-ea"/>
            </a:endParaRPr>
          </a:p>
          <a:p>
            <a:pPr marL="514350" lvl="0" indent="-285750">
              <a:lnSpc>
                <a:spcPct val="90000"/>
              </a:lnSpc>
              <a:spcBef>
                <a:spcPts val="0"/>
              </a:spcBef>
              <a:spcAft>
                <a:spcPts val="600"/>
              </a:spcAft>
              <a:buSzPts val="1800"/>
              <a:buFont typeface="Wingdings" panose="05000000000000000000"/>
              <a:buChar char="§"/>
            </a:pPr>
            <a:r>
              <a:rPr lang="vi-VN" sz="1800" b="1" kern="1200" dirty="0">
                <a:solidFill>
                  <a:schemeClr val="accent1"/>
                </a:solidFill>
                <a:latin typeface="+mn-lt"/>
                <a:ea typeface="+mn-ea"/>
              </a:rPr>
              <a:t>Đầu ra:</a:t>
            </a:r>
            <a:r>
              <a:rPr lang="vi-VN" sz="1800" kern="1200" dirty="0">
                <a:solidFill>
                  <a:schemeClr val="accent1"/>
                </a:solidFill>
                <a:latin typeface="+mn-lt"/>
                <a:ea typeface="+mn-ea"/>
              </a:rPr>
              <a:t> Kết quả dự đoán phân vùng ung thư</a:t>
            </a:r>
            <a:endParaRPr lang="en-US" sz="1800" kern="1200" dirty="0">
              <a:solidFill>
                <a:schemeClr val="accent1"/>
              </a:solidFill>
              <a:latin typeface="+mn-lt"/>
              <a:ea typeface="+mn-ea"/>
            </a:endParaRPr>
          </a:p>
        </p:txBody>
      </p:sp>
      <p:pic>
        <p:nvPicPr>
          <p:cNvPr id="5" name="Picture 4" descr="A close-up of a cell&#10;&#10;Description automatically generated"/>
          <p:cNvPicPr>
            <a:picLocks noChangeAspect="1"/>
          </p:cNvPicPr>
          <p:nvPr/>
        </p:nvPicPr>
        <p:blipFill>
          <a:blip r:embed="rId2"/>
          <a:stretch>
            <a:fillRect/>
          </a:stretch>
        </p:blipFill>
        <p:spPr>
          <a:xfrm>
            <a:off x="5135838" y="1577092"/>
            <a:ext cx="980753" cy="1077616"/>
          </a:xfrm>
          <a:prstGeom prst="rect">
            <a:avLst/>
          </a:prstGeom>
        </p:spPr>
      </p:pic>
      <p:pic>
        <p:nvPicPr>
          <p:cNvPr id="7" name="Picture 6" descr="A blue and yellow bird&#10;&#10;Description automatically generated"/>
          <p:cNvPicPr>
            <a:picLocks noChangeAspect="1"/>
          </p:cNvPicPr>
          <p:nvPr/>
        </p:nvPicPr>
        <p:blipFill>
          <a:blip r:embed="rId3"/>
          <a:stretch>
            <a:fillRect/>
          </a:stretch>
        </p:blipFill>
        <p:spPr>
          <a:xfrm>
            <a:off x="5135093" y="3287008"/>
            <a:ext cx="937260" cy="964244"/>
          </a:xfrm>
          <a:prstGeom prst="rect">
            <a:avLst/>
          </a:prstGeom>
        </p:spPr>
      </p:pic>
      <p:sp>
        <p:nvSpPr>
          <p:cNvPr id="15" name="Cube 14"/>
          <p:cNvSpPr/>
          <p:nvPr/>
        </p:nvSpPr>
        <p:spPr>
          <a:xfrm>
            <a:off x="7068364" y="1884199"/>
            <a:ext cx="1404093" cy="2158358"/>
          </a:xfrm>
          <a:prstGeom prst="cube">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sz="900" b="1" dirty="0">
                <a:solidFill>
                  <a:schemeClr val="accent1"/>
                </a:solidFill>
                <a:latin typeface="+mn-lt"/>
              </a:rPr>
              <a:t> </a:t>
            </a:r>
            <a:r>
              <a:rPr lang="en-US" sz="900" b="1" dirty="0" err="1">
                <a:solidFill>
                  <a:schemeClr val="accent1"/>
                </a:solidFill>
                <a:latin typeface="+mn-lt"/>
              </a:rPr>
              <a:t>DeepLearning</a:t>
            </a:r>
            <a:r>
              <a:rPr lang="en-US" sz="900" b="1" dirty="0">
                <a:solidFill>
                  <a:schemeClr val="accent1"/>
                </a:solidFill>
                <a:latin typeface="+mn-lt"/>
              </a:rPr>
              <a:t> Model </a:t>
            </a:r>
            <a:endParaRPr lang="en-US" sz="700" b="1" dirty="0">
              <a:solidFill>
                <a:schemeClr val="accent1"/>
              </a:solidFill>
              <a:latin typeface="+mn-lt"/>
            </a:endParaRPr>
          </a:p>
        </p:txBody>
      </p:sp>
      <p:sp>
        <p:nvSpPr>
          <p:cNvPr id="20" name="Google Shape;165;p18"/>
          <p:cNvSpPr txBox="1"/>
          <p:nvPr/>
        </p:nvSpPr>
        <p:spPr>
          <a:xfrm>
            <a:off x="4951741" y="2698490"/>
            <a:ext cx="1352653" cy="369302"/>
          </a:xfrm>
          <a:prstGeom prst="rect">
            <a:avLst/>
          </a:prstGeom>
          <a:noFill/>
          <a:ln>
            <a:noFill/>
          </a:ln>
        </p:spPr>
        <p:txBody>
          <a:bodyPr spcFirstLastPara="1" wrap="square" lIns="91425" tIns="91425" rIns="91425" bIns="91425" anchor="t" anchorCtr="0">
            <a:spAutoFit/>
          </a:bodyPr>
          <a:lstStyle/>
          <a:p>
            <a:pPr algn="ctr"/>
            <a:r>
              <a:rPr lang="en-US" sz="1200" b="1" i="0" u="none" strike="noStrike" cap="none">
                <a:solidFill>
                  <a:srgbClr val="000000"/>
                </a:solidFill>
                <a:latin typeface="+mn-lt"/>
                <a:ea typeface="Arial" panose="020B0604020202020204"/>
                <a:cs typeface="Arial" panose="020B0604020202020204"/>
                <a:sym typeface="Arial" panose="020B0604020202020204"/>
              </a:rPr>
              <a:t>TMA </a:t>
            </a:r>
            <a:r>
              <a:rPr lang="en-US" sz="1200" b="0" i="0" u="none" strike="noStrike" cap="none">
                <a:solidFill>
                  <a:srgbClr val="000000"/>
                </a:solidFill>
                <a:latin typeface="+mn-lt"/>
                <a:ea typeface="Arial" panose="020B0604020202020204"/>
                <a:cs typeface="Arial" panose="020B0604020202020204"/>
                <a:sym typeface="Arial" panose="020B0604020202020204"/>
              </a:rPr>
              <a:t>core image</a:t>
            </a:r>
            <a:endParaRPr lang="en-US" sz="1200" b="1">
              <a:latin typeface="+mn-lt"/>
            </a:endParaRPr>
          </a:p>
        </p:txBody>
      </p:sp>
      <p:sp>
        <p:nvSpPr>
          <p:cNvPr id="22" name="TextBox 21"/>
          <p:cNvSpPr txBox="1"/>
          <p:nvPr/>
        </p:nvSpPr>
        <p:spPr>
          <a:xfrm>
            <a:off x="4735267" y="4252221"/>
            <a:ext cx="1783504" cy="276999"/>
          </a:xfrm>
          <a:prstGeom prst="rect">
            <a:avLst/>
          </a:prstGeom>
          <a:noFill/>
        </p:spPr>
        <p:txBody>
          <a:bodyPr wrap="square" lIns="91440" tIns="45720" rIns="91440" bIns="45720" rtlCol="0" anchor="t">
            <a:spAutoFit/>
          </a:bodyPr>
          <a:lstStyle/>
          <a:p>
            <a:r>
              <a:rPr lang="vi-VN" sz="1200" b="1" err="1">
                <a:latin typeface="+mn-lt"/>
              </a:rPr>
              <a:t>Cancer</a:t>
            </a:r>
            <a:r>
              <a:rPr lang="vi-VN" sz="1200" b="1">
                <a:latin typeface="+mn-lt"/>
              </a:rPr>
              <a:t> </a:t>
            </a:r>
            <a:r>
              <a:rPr lang="vi-VN" sz="1200" b="1" err="1">
                <a:latin typeface="+mn-lt"/>
              </a:rPr>
              <a:t>Segmentation</a:t>
            </a:r>
            <a:endParaRPr lang="vi-VN" sz="1200" b="1">
              <a:latin typeface="+mn-lt"/>
            </a:endParaRPr>
          </a:p>
        </p:txBody>
      </p:sp>
      <p:sp>
        <p:nvSpPr>
          <p:cNvPr id="24" name="Google Shape;164;p18"/>
          <p:cNvSpPr/>
          <p:nvPr/>
        </p:nvSpPr>
        <p:spPr>
          <a:xfrm rot="16200000">
            <a:off x="5582037" y="2201812"/>
            <a:ext cx="93674" cy="897529"/>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26" name="Google Shape;163;p18"/>
          <p:cNvCxnSpPr/>
          <p:nvPr/>
        </p:nvCxnSpPr>
        <p:spPr>
          <a:xfrm rot="10800000">
            <a:off x="6128043" y="3765333"/>
            <a:ext cx="779648" cy="3421"/>
          </a:xfrm>
          <a:prstGeom prst="straightConnector1">
            <a:avLst/>
          </a:prstGeom>
          <a:noFill/>
          <a:ln w="28575" cap="flat" cmpd="sng">
            <a:solidFill>
              <a:schemeClr val="dk2"/>
            </a:solidFill>
            <a:prstDash val="solid"/>
            <a:round/>
            <a:headEnd type="none" w="med" len="med"/>
            <a:tailEnd type="triangle" w="med" len="med"/>
          </a:ln>
        </p:spPr>
      </p:cxnSp>
      <p:cxnSp>
        <p:nvCxnSpPr>
          <p:cNvPr id="28" name="Google Shape;162;p18"/>
          <p:cNvCxnSpPr/>
          <p:nvPr/>
        </p:nvCxnSpPr>
        <p:spPr>
          <a:xfrm>
            <a:off x="6124153" y="2107271"/>
            <a:ext cx="782514" cy="11418"/>
          </a:xfrm>
          <a:prstGeom prst="straightConnector1">
            <a:avLst/>
          </a:prstGeom>
          <a:noFill/>
          <a:ln w="28575" cap="flat" cmpd="sng">
            <a:solidFill>
              <a:schemeClr val="dk2"/>
            </a:solidFill>
            <a:prstDash val="solid"/>
            <a:round/>
            <a:headEnd type="none" w="med" len="med"/>
            <a:tailEnd type="triangle" w="med" len="med"/>
          </a:ln>
        </p:spPr>
      </p:cxnSp>
      <p:sp>
        <p:nvSpPr>
          <p:cNvPr id="30" name="Google Shape;166;p18"/>
          <p:cNvSpPr txBox="1"/>
          <p:nvPr/>
        </p:nvSpPr>
        <p:spPr>
          <a:xfrm>
            <a:off x="4453998" y="1996261"/>
            <a:ext cx="724733" cy="369302"/>
          </a:xfrm>
          <a:prstGeom prst="rect">
            <a:avLst/>
          </a:prstGeom>
          <a:noFill/>
          <a:ln>
            <a:noFill/>
          </a:ln>
        </p:spPr>
        <p:txBody>
          <a:bodyPr spcFirstLastPara="1" wrap="square" lIns="91425" tIns="91425" rIns="91425" bIns="91425" anchor="t" anchorCtr="0">
            <a:spAutoFit/>
          </a:bodyPr>
          <a:lstStyle/>
          <a:p>
            <a:r>
              <a:rPr lang="en-US" sz="1200" b="1" i="0" u="none" strike="noStrike" cap="none" dirty="0">
                <a:solidFill>
                  <a:srgbClr val="000000"/>
                </a:solidFill>
                <a:latin typeface="+mn-lt"/>
                <a:ea typeface="Arial" panose="020B0604020202020204"/>
                <a:cs typeface="Arial" panose="020B0604020202020204"/>
                <a:sym typeface="Oswald"/>
              </a:rPr>
              <a:t>Input</a:t>
            </a:r>
            <a:endParaRPr lang="en-US" sz="1200" b="1" dirty="0">
              <a:latin typeface="+mn-lt"/>
              <a:ea typeface="Oswald"/>
              <a:cs typeface="Oswald"/>
            </a:endParaRPr>
          </a:p>
        </p:txBody>
      </p:sp>
      <p:sp>
        <p:nvSpPr>
          <p:cNvPr id="32" name="Google Shape;167;p18"/>
          <p:cNvSpPr txBox="1"/>
          <p:nvPr/>
        </p:nvSpPr>
        <p:spPr>
          <a:xfrm>
            <a:off x="4540080" y="3642439"/>
            <a:ext cx="724733" cy="369302"/>
          </a:xfrm>
          <a:prstGeom prst="rect">
            <a:avLst/>
          </a:prstGeom>
          <a:noFill/>
          <a:ln>
            <a:noFill/>
          </a:ln>
        </p:spPr>
        <p:txBody>
          <a:bodyPr spcFirstLastPara="1" wrap="square" lIns="91425" tIns="91425" rIns="91425" bIns="91425" anchor="t" anchorCtr="0">
            <a:spAutoFit/>
          </a:bodyPr>
          <a:lstStyle/>
          <a:p>
            <a:r>
              <a:rPr lang="en-US" sz="1200" b="1" i="0" u="none" strike="noStrike" cap="none">
                <a:solidFill>
                  <a:srgbClr val="000000"/>
                </a:solidFill>
                <a:latin typeface="+mn-lt"/>
                <a:ea typeface="Arial" panose="020B0604020202020204"/>
                <a:cs typeface="Arial" panose="020B0604020202020204"/>
                <a:sym typeface="Oswald"/>
              </a:rPr>
              <a:t>Output</a:t>
            </a:r>
            <a:endParaRPr lang="en-US" sz="1200" b="1">
              <a:latin typeface="+mn-lt"/>
              <a:ea typeface="Oswald"/>
              <a:cs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360044" y="802327"/>
            <a:ext cx="4680585" cy="577850"/>
          </a:xfrm>
          <a:prstGeom prst="rect">
            <a:avLst/>
          </a:prstGeom>
          <a:noFill/>
        </p:spPr>
        <p:txBody>
          <a:bodyPr wrap="square" lIns="91440" tIns="45720" rIns="91440" bIns="45720" anchor="t">
            <a:spAutoFit/>
          </a:bodyPr>
          <a:lstStyle/>
          <a:p>
            <a:pPr algn="ctr">
              <a:lnSpc>
                <a:spcPct val="150000"/>
              </a:lnSpc>
              <a:buSzPct val="100000"/>
            </a:pPr>
            <a:r>
              <a:rPr lang="en-US" sz="2400" b="1" dirty="0">
                <a:solidFill>
                  <a:srgbClr val="0070C0"/>
                </a:solidFill>
                <a:latin typeface="+mn-lt"/>
                <a:ea typeface="Tahoma" panose="020B0604030504040204"/>
                <a:cs typeface="Tahoma" panose="020B0604030504040204"/>
              </a:rPr>
              <a:t>Quy </a:t>
            </a:r>
            <a:r>
              <a:rPr lang="en-US" sz="2400" b="1" dirty="0" err="1">
                <a:solidFill>
                  <a:srgbClr val="0070C0"/>
                </a:solidFill>
                <a:latin typeface="+mn-lt"/>
                <a:ea typeface="Tahoma" panose="020B0604030504040204"/>
                <a:cs typeface="Tahoma" panose="020B0604030504040204"/>
              </a:rPr>
              <a:t>trình</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chẩn</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đoán</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bệnh</a:t>
            </a:r>
            <a:endParaRPr lang="en-US" sz="2400" b="1" dirty="0">
              <a:solidFill>
                <a:srgbClr val="0070C0"/>
              </a:solidFill>
              <a:latin typeface="+mn-lt"/>
              <a:ea typeface="Tahoma" panose="020B0604030504040204"/>
              <a:cs typeface="Tahoma" panose="020B0604030504040204"/>
            </a:endParaRPr>
          </a:p>
        </p:txBody>
      </p:sp>
      <p:pic>
        <p:nvPicPr>
          <p:cNvPr id="4" name="Picture 3" descr="A close-up of a cell&#10;&#10;Description automatically generated"/>
          <p:cNvPicPr>
            <a:picLocks noChangeAspect="1"/>
          </p:cNvPicPr>
          <p:nvPr/>
        </p:nvPicPr>
        <p:blipFill>
          <a:blip r:embed="rId2"/>
          <a:stretch>
            <a:fillRect/>
          </a:stretch>
        </p:blipFill>
        <p:spPr>
          <a:xfrm>
            <a:off x="2174358" y="2447273"/>
            <a:ext cx="1124710" cy="1188720"/>
          </a:xfrm>
          <a:prstGeom prst="rect">
            <a:avLst/>
          </a:prstGeom>
        </p:spPr>
      </p:pic>
      <p:pic>
        <p:nvPicPr>
          <p:cNvPr id="13" name="Picture 12" descr="A close-up of a cell&#10;&#10;Description automatically generated"/>
          <p:cNvPicPr>
            <a:picLocks noChangeAspect="1"/>
          </p:cNvPicPr>
          <p:nvPr/>
        </p:nvPicPr>
        <p:blipFill>
          <a:blip r:embed="rId3"/>
          <a:stretch>
            <a:fillRect/>
          </a:stretch>
        </p:blipFill>
        <p:spPr>
          <a:xfrm>
            <a:off x="4119155" y="1500790"/>
            <a:ext cx="914400" cy="917751"/>
          </a:xfrm>
          <a:prstGeom prst="rect">
            <a:avLst/>
          </a:prstGeom>
        </p:spPr>
      </p:pic>
      <p:pic>
        <p:nvPicPr>
          <p:cNvPr id="17" name="Google Shape;175;p19" descr="A blue and green sound waves&#10;&#10;Description automatically generated"/>
          <p:cNvPicPr preferRelativeResize="0"/>
          <p:nvPr/>
        </p:nvPicPr>
        <p:blipFill>
          <a:blip r:embed="rId4"/>
          <a:stretch>
            <a:fillRect/>
          </a:stretch>
        </p:blipFill>
        <p:spPr>
          <a:xfrm>
            <a:off x="5733352" y="2680208"/>
            <a:ext cx="914400" cy="822960"/>
          </a:xfrm>
          <a:prstGeom prst="rect">
            <a:avLst/>
          </a:prstGeom>
          <a:noFill/>
          <a:ln>
            <a:noFill/>
          </a:ln>
        </p:spPr>
      </p:pic>
      <p:pic>
        <p:nvPicPr>
          <p:cNvPr id="19" name="Picture 18" descr="A red and yellow squares&#10;&#10;Description automatically generated"/>
          <p:cNvPicPr>
            <a:picLocks noChangeAspect="1"/>
          </p:cNvPicPr>
          <p:nvPr/>
        </p:nvPicPr>
        <p:blipFill>
          <a:blip r:embed="rId5"/>
          <a:stretch>
            <a:fillRect/>
          </a:stretch>
        </p:blipFill>
        <p:spPr>
          <a:xfrm>
            <a:off x="3823794" y="3988056"/>
            <a:ext cx="928641" cy="914400"/>
          </a:xfrm>
          <a:prstGeom prst="rect">
            <a:avLst/>
          </a:prstGeom>
        </p:spPr>
      </p:pic>
      <p:sp>
        <p:nvSpPr>
          <p:cNvPr id="23" name="TextBox 22"/>
          <p:cNvSpPr txBox="1"/>
          <p:nvPr/>
        </p:nvSpPr>
        <p:spPr>
          <a:xfrm>
            <a:off x="1199751" y="3938321"/>
            <a:ext cx="1530435" cy="954107"/>
          </a:xfrm>
          <a:prstGeom prst="rect">
            <a:avLst/>
          </a:prstGeom>
        </p:spPr>
        <p:style>
          <a:lnRef idx="2">
            <a:schemeClr val="accent5"/>
          </a:lnRef>
          <a:fillRef idx="1">
            <a:schemeClr val="lt1"/>
          </a:fillRef>
          <a:effectRef idx="0">
            <a:schemeClr val="accent5"/>
          </a:effectRef>
          <a:fontRef idx="minor">
            <a:schemeClr val="dk1"/>
          </a:fontRef>
        </p:style>
        <p:txBody>
          <a:bodyPr wrap="square" lIns="91440" tIns="45720" rIns="91440" bIns="45720" rtlCol="0" anchor="t">
            <a:spAutoFit/>
          </a:bodyPr>
          <a:lstStyle/>
          <a:p>
            <a:r>
              <a:rPr lang="vi-VN" dirty="0">
                <a:ln w="0"/>
                <a:solidFill>
                  <a:schemeClr val="accent1"/>
                </a:solidFill>
                <a:effectLst>
                  <a:outerShdw blurRad="38100" dist="25400" dir="5400000" algn="ctr" rotWithShape="0">
                    <a:srgbClr val="6E747A">
                      <a:alpha val="43000"/>
                    </a:srgbClr>
                  </a:outerShdw>
                </a:effectLst>
                <a:cs typeface="Arial" panose="020B0604020202020204"/>
              </a:rPr>
              <a:t>Hỗ</a:t>
            </a:r>
            <a:r>
              <a:rPr lang="vi-VN" b="0" i="0" u="none" strike="noStrike" cap="none" dirty="0">
                <a:ln w="0"/>
                <a:solidFill>
                  <a:schemeClr val="accent1"/>
                </a:solidFill>
                <a:effectLst>
                  <a:outerShdw blurRad="38100" dist="25400" dir="5400000" algn="ctr" rotWithShape="0">
                    <a:srgbClr val="6E747A">
                      <a:alpha val="43000"/>
                    </a:srgbClr>
                  </a:outerShdw>
                </a:effectLst>
                <a:cs typeface="Arial" panose="020B0604020202020204"/>
                <a:sym typeface="Arial" panose="020B0604020202020204"/>
              </a:rPr>
              <a:t> trợ các y bác sỹ trong việc nhận diện phân vùng ung thư</a:t>
            </a:r>
            <a:endParaRPr lang="vi-VN" dirty="0">
              <a:ln w="0"/>
              <a:solidFill>
                <a:schemeClr val="accent1"/>
              </a:solidFill>
              <a:effectLst>
                <a:outerShdw blurRad="38100" dist="25400" dir="5400000" algn="ctr" rotWithShape="0">
                  <a:srgbClr val="6E747A">
                    <a:alpha val="43000"/>
                  </a:srgbClr>
                </a:outerShdw>
              </a:effectLst>
              <a:cs typeface="Arial" panose="020B0604020202020204"/>
            </a:endParaRPr>
          </a:p>
        </p:txBody>
      </p:sp>
      <p:cxnSp>
        <p:nvCxnSpPr>
          <p:cNvPr id="27" name="Google Shape;162;p18"/>
          <p:cNvCxnSpPr/>
          <p:nvPr/>
        </p:nvCxnSpPr>
        <p:spPr>
          <a:xfrm>
            <a:off x="5133553" y="1992971"/>
            <a:ext cx="1030164" cy="649593"/>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162;p18"/>
          <p:cNvCxnSpPr/>
          <p:nvPr/>
        </p:nvCxnSpPr>
        <p:spPr>
          <a:xfrm flipV="1">
            <a:off x="3285703" y="1975814"/>
            <a:ext cx="725364" cy="569607"/>
          </a:xfrm>
          <a:prstGeom prst="straightConnector1">
            <a:avLst/>
          </a:prstGeom>
          <a:noFill/>
          <a:ln w="28575" cap="flat" cmpd="sng">
            <a:solidFill>
              <a:schemeClr val="dk2"/>
            </a:solidFill>
            <a:prstDash val="solid"/>
            <a:round/>
            <a:headEnd type="none" w="med" len="med"/>
            <a:tailEnd type="triangle" w="med" len="med"/>
          </a:ln>
        </p:spPr>
      </p:cxnSp>
      <p:cxnSp>
        <p:nvCxnSpPr>
          <p:cNvPr id="34" name="Google Shape;162;p18"/>
          <p:cNvCxnSpPr/>
          <p:nvPr/>
        </p:nvCxnSpPr>
        <p:spPr>
          <a:xfrm flipH="1">
            <a:off x="2820442" y="4440896"/>
            <a:ext cx="951036" cy="20943"/>
          </a:xfrm>
          <a:prstGeom prst="straightConnector1">
            <a:avLst/>
          </a:prstGeom>
          <a:noFill/>
          <a:ln w="28575" cap="flat" cmpd="sng">
            <a:solidFill>
              <a:schemeClr val="dk2"/>
            </a:solidFill>
            <a:prstDash val="solid"/>
            <a:round/>
            <a:headEnd type="none" w="med" len="med"/>
            <a:tailEnd type="triangle" w="med" len="med"/>
          </a:ln>
        </p:spPr>
      </p:cxnSp>
      <p:cxnSp>
        <p:nvCxnSpPr>
          <p:cNvPr id="36" name="Google Shape;162;p18"/>
          <p:cNvCxnSpPr/>
          <p:nvPr/>
        </p:nvCxnSpPr>
        <p:spPr>
          <a:xfrm flipH="1">
            <a:off x="4782592" y="3602696"/>
            <a:ext cx="1360611" cy="811518"/>
          </a:xfrm>
          <a:prstGeom prst="straightConnector1">
            <a:avLst/>
          </a:prstGeom>
          <a:noFill/>
          <a:ln w="28575" cap="flat" cmpd="sng">
            <a:solidFill>
              <a:schemeClr val="dk2"/>
            </a:solidFill>
            <a:prstDash val="solid"/>
            <a:round/>
            <a:headEnd type="none" w="med" len="med"/>
            <a:tailEnd type="triangle" w="med" len="med"/>
          </a:ln>
        </p:spPr>
      </p:cxnSp>
      <p:sp>
        <p:nvSpPr>
          <p:cNvPr id="40" name="Google Shape;192;p19"/>
          <p:cNvSpPr txBox="1"/>
          <p:nvPr/>
        </p:nvSpPr>
        <p:spPr>
          <a:xfrm rot="19427603">
            <a:off x="2953586" y="1869863"/>
            <a:ext cx="1092347" cy="338524"/>
          </a:xfrm>
          <a:prstGeom prst="rect">
            <a:avLst/>
          </a:prstGeom>
          <a:noFill/>
          <a:ln>
            <a:noFill/>
          </a:ln>
        </p:spPr>
        <p:txBody>
          <a:bodyPr spcFirstLastPara="1" wrap="square" lIns="91425" tIns="91425" rIns="91425" bIns="91425" anchor="t" anchorCtr="0">
            <a:spAutoFit/>
          </a:bodyPr>
          <a:lstStyle/>
          <a:p>
            <a:pPr algn="ctr"/>
            <a:r>
              <a:rPr lang="vi-VN" sz="1000">
                <a:latin typeface="+mn-lt"/>
              </a:rPr>
              <a:t>Chia nhỏ ảnh</a:t>
            </a:r>
          </a:p>
        </p:txBody>
      </p:sp>
      <p:sp>
        <p:nvSpPr>
          <p:cNvPr id="42" name="Google Shape;193;p19"/>
          <p:cNvSpPr txBox="1"/>
          <p:nvPr/>
        </p:nvSpPr>
        <p:spPr>
          <a:xfrm rot="2043321">
            <a:off x="5161800" y="1865898"/>
            <a:ext cx="1271229" cy="492412"/>
          </a:xfrm>
          <a:prstGeom prst="rect">
            <a:avLst/>
          </a:prstGeom>
          <a:noFill/>
          <a:ln>
            <a:noFill/>
          </a:ln>
        </p:spPr>
        <p:txBody>
          <a:bodyPr spcFirstLastPara="1" wrap="square" lIns="91425" tIns="91425" rIns="91425" bIns="91425" anchor="t" anchorCtr="0">
            <a:spAutoFit/>
          </a:bodyPr>
          <a:lstStyle/>
          <a:p>
            <a:pPr algn="ctr"/>
            <a:r>
              <a:rPr lang="en-US" sz="1000" dirty="0">
                <a:latin typeface="+mn-lt"/>
              </a:rPr>
              <a:t> </a:t>
            </a:r>
            <a:r>
              <a:rPr lang="en-US" sz="1000" dirty="0" err="1">
                <a:latin typeface="+mn-lt"/>
              </a:rPr>
              <a:t>DeepLearning</a:t>
            </a:r>
            <a:r>
              <a:rPr lang="en-US" sz="1000" dirty="0">
                <a:latin typeface="+mn-lt"/>
              </a:rPr>
              <a:t> Model</a:t>
            </a:r>
            <a:r>
              <a:rPr lang="en-US" sz="1000" b="1" dirty="0">
                <a:latin typeface="+mn-lt"/>
              </a:rPr>
              <a:t> </a:t>
            </a:r>
            <a:endParaRPr lang="en-US" sz="800" b="1" dirty="0">
              <a:latin typeface="+mn-lt"/>
            </a:endParaRPr>
          </a:p>
        </p:txBody>
      </p:sp>
      <p:sp>
        <p:nvSpPr>
          <p:cNvPr id="44" name="TextBox 43"/>
          <p:cNvSpPr txBox="1"/>
          <p:nvPr/>
        </p:nvSpPr>
        <p:spPr>
          <a:xfrm rot="19963585">
            <a:off x="5081202" y="4056394"/>
            <a:ext cx="1438143" cy="246221"/>
          </a:xfrm>
          <a:prstGeom prst="rect">
            <a:avLst/>
          </a:prstGeom>
          <a:noFill/>
        </p:spPr>
        <p:txBody>
          <a:bodyPr wrap="square" lIns="91440" tIns="45720" rIns="91440" bIns="45720" rtlCol="0" anchor="t">
            <a:spAutoFit/>
          </a:bodyPr>
          <a:lstStyle/>
          <a:p>
            <a:r>
              <a:rPr lang="vi-VN" sz="1000" b="0" i="0" u="none" strike="noStrike" cap="none">
                <a:solidFill>
                  <a:srgbClr val="000000"/>
                </a:solidFill>
                <a:latin typeface="+mn-lt"/>
                <a:ea typeface="Arial" panose="020B0604020202020204"/>
                <a:cs typeface="Arial" panose="020B0604020202020204"/>
                <a:sym typeface="Arial" panose="020B0604020202020204"/>
              </a:rPr>
              <a:t>Phân vùng ung thư</a:t>
            </a:r>
            <a:endParaRPr lang="vi-VN" sz="100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487681" y="764227"/>
            <a:ext cx="5061585" cy="577850"/>
          </a:xfrm>
          <a:prstGeom prst="rect">
            <a:avLst/>
          </a:prstGeom>
          <a:noFill/>
        </p:spPr>
        <p:txBody>
          <a:bodyPr wrap="square" lIns="91440" tIns="45720" rIns="91440" bIns="45720" anchor="t">
            <a:spAutoFit/>
          </a:bodyPr>
          <a:lstStyle/>
          <a:p>
            <a:pPr algn="ctr">
              <a:lnSpc>
                <a:spcPct val="150000"/>
              </a:lnSpc>
              <a:buSzPct val="100000"/>
            </a:pPr>
            <a:r>
              <a:rPr lang="en-US" sz="2400" b="1" dirty="0" err="1">
                <a:solidFill>
                  <a:srgbClr val="0070C0"/>
                </a:solidFill>
                <a:latin typeface="+mn-lt"/>
                <a:ea typeface="Tahoma" panose="020B0604030504040204"/>
                <a:cs typeface="Tahoma" panose="020B0604030504040204"/>
              </a:rPr>
              <a:t>Mô</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hình</a:t>
            </a:r>
            <a:r>
              <a:rPr lang="en-US" sz="2400" b="1" dirty="0">
                <a:solidFill>
                  <a:srgbClr val="0070C0"/>
                </a:solidFill>
                <a:latin typeface="+mn-lt"/>
                <a:ea typeface="Tahoma" panose="020B0604030504040204"/>
                <a:cs typeface="Tahoma" panose="020B0604030504040204"/>
              </a:rPr>
              <a:t> PSPNET</a:t>
            </a:r>
          </a:p>
        </p:txBody>
      </p:sp>
      <p:pic>
        <p:nvPicPr>
          <p:cNvPr id="4" name="Picture 3"/>
          <p:cNvPicPr>
            <a:picLocks noChangeAspect="1"/>
          </p:cNvPicPr>
          <p:nvPr/>
        </p:nvPicPr>
        <p:blipFill>
          <a:blip r:embed="rId2"/>
          <a:stretch>
            <a:fillRect/>
          </a:stretch>
        </p:blipFill>
        <p:spPr>
          <a:xfrm>
            <a:off x="0" y="4776022"/>
            <a:ext cx="9144000" cy="11057"/>
          </a:xfrm>
          <a:prstGeom prst="rect">
            <a:avLst/>
          </a:prstGeom>
        </p:spPr>
      </p:pic>
      <p:sp>
        <p:nvSpPr>
          <p:cNvPr id="6" name="TextBox 5"/>
          <p:cNvSpPr txBox="1"/>
          <p:nvPr/>
        </p:nvSpPr>
        <p:spPr>
          <a:xfrm>
            <a:off x="171361" y="4855224"/>
            <a:ext cx="86537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Zhao et al. "Pyramid scene parsing network". Proceedings of the IEEE conference on computer vision and pattern recognition (2017): 2881-2890.</a:t>
            </a:r>
            <a:endParaRPr lang="en-US">
              <a:latin typeface="+mn-lt"/>
            </a:endParaRPr>
          </a:p>
          <a:p>
            <a:r>
              <a:rPr lang="en-US" sz="1000">
                <a:latin typeface="+mn-lt"/>
              </a:rPr>
              <a:t>  </a:t>
            </a:r>
            <a:endParaRPr lang="en-US">
              <a:latin typeface="+mn-lt"/>
            </a:endParaRPr>
          </a:p>
        </p:txBody>
      </p:sp>
      <p:pic>
        <p:nvPicPr>
          <p:cNvPr id="7" name="Picture 6" descr="A diagram of a complex system&#10;&#10;Description automatically generated"/>
          <p:cNvPicPr>
            <a:picLocks noChangeAspect="1"/>
          </p:cNvPicPr>
          <p:nvPr/>
        </p:nvPicPr>
        <p:blipFill>
          <a:blip r:embed="rId3"/>
          <a:stretch>
            <a:fillRect/>
          </a:stretch>
        </p:blipFill>
        <p:spPr>
          <a:xfrm>
            <a:off x="304800" y="1435611"/>
            <a:ext cx="8534400" cy="2281804"/>
          </a:xfrm>
          <a:prstGeom prst="rect">
            <a:avLst/>
          </a:prstGeom>
        </p:spPr>
      </p:pic>
      <p:sp>
        <p:nvSpPr>
          <p:cNvPr id="13" name="TextBox 12"/>
          <p:cNvSpPr txBox="1"/>
          <p:nvPr/>
        </p:nvSpPr>
        <p:spPr>
          <a:xfrm>
            <a:off x="656883" y="3803165"/>
            <a:ext cx="79111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dirty="0" err="1">
                <a:latin typeface="+mn-lt"/>
              </a:rPr>
              <a:t>PSPNet</a:t>
            </a:r>
            <a:r>
              <a:rPr lang="en-US" sz="1800" dirty="0">
                <a:latin typeface="+mn-lt"/>
              </a:rPr>
              <a:t> </a:t>
            </a:r>
            <a:r>
              <a:rPr lang="en-US" sz="1800" dirty="0" err="1">
                <a:latin typeface="+mn-lt"/>
              </a:rPr>
              <a:t>là</a:t>
            </a:r>
            <a:r>
              <a:rPr lang="en-US" sz="1800" dirty="0">
                <a:latin typeface="+mn-lt"/>
              </a:rPr>
              <a:t> </a:t>
            </a:r>
            <a:r>
              <a:rPr lang="en-US" sz="1800" dirty="0" err="1">
                <a:latin typeface="+mn-lt"/>
              </a:rPr>
              <a:t>một</a:t>
            </a:r>
            <a:r>
              <a:rPr lang="en-US" sz="1800" dirty="0">
                <a:latin typeface="+mn-lt"/>
              </a:rPr>
              <a:t> </a:t>
            </a:r>
            <a:r>
              <a:rPr lang="en-US" sz="1800" dirty="0" err="1">
                <a:latin typeface="+mn-lt"/>
              </a:rPr>
              <a:t>mô</a:t>
            </a:r>
            <a:r>
              <a:rPr lang="en-US" sz="1800" dirty="0">
                <a:latin typeface="+mn-lt"/>
              </a:rPr>
              <a:t> </a:t>
            </a:r>
            <a:r>
              <a:rPr lang="en-US" sz="1800" dirty="0" err="1">
                <a:latin typeface="+mn-lt"/>
              </a:rPr>
              <a:t>hình</a:t>
            </a:r>
            <a:r>
              <a:rPr lang="en-US" sz="1800" dirty="0">
                <a:latin typeface="+mn-lt"/>
              </a:rPr>
              <a:t> </a:t>
            </a:r>
            <a:r>
              <a:rPr lang="en-US" sz="1800" dirty="0" err="1">
                <a:latin typeface="+mn-lt"/>
              </a:rPr>
              <a:t>phân</a:t>
            </a:r>
            <a:r>
              <a:rPr lang="en-US" sz="1800" dirty="0">
                <a:latin typeface="+mn-lt"/>
              </a:rPr>
              <a:t> </a:t>
            </a:r>
            <a:r>
              <a:rPr lang="en-US" sz="1800" dirty="0" err="1">
                <a:latin typeface="+mn-lt"/>
              </a:rPr>
              <a:t>đoạn</a:t>
            </a:r>
            <a:r>
              <a:rPr lang="en-US" sz="1800" dirty="0">
                <a:latin typeface="+mn-lt"/>
              </a:rPr>
              <a:t> </a:t>
            </a:r>
            <a:r>
              <a:rPr lang="en-US" sz="1800" dirty="0" err="1">
                <a:latin typeface="+mn-lt"/>
              </a:rPr>
              <a:t>ngữ</a:t>
            </a:r>
            <a:r>
              <a:rPr lang="en-US" sz="1800" dirty="0">
                <a:latin typeface="+mn-lt"/>
              </a:rPr>
              <a:t> </a:t>
            </a:r>
            <a:r>
              <a:rPr lang="en-US" sz="1800" dirty="0" err="1">
                <a:latin typeface="+mn-lt"/>
              </a:rPr>
              <a:t>nghĩa</a:t>
            </a:r>
            <a:r>
              <a:rPr lang="en-US" sz="1800" dirty="0">
                <a:latin typeface="+mn-lt"/>
              </a:rPr>
              <a:t> </a:t>
            </a:r>
            <a:r>
              <a:rPr lang="en-US" sz="1800" dirty="0" err="1">
                <a:latin typeface="+mn-lt"/>
              </a:rPr>
              <a:t>sử</a:t>
            </a:r>
            <a:r>
              <a:rPr lang="en-US" sz="1800" dirty="0">
                <a:latin typeface="+mn-lt"/>
              </a:rPr>
              <a:t> </a:t>
            </a:r>
            <a:r>
              <a:rPr lang="en-US" sz="1800" dirty="0" err="1">
                <a:latin typeface="+mn-lt"/>
              </a:rPr>
              <a:t>dụng</a:t>
            </a:r>
            <a:r>
              <a:rPr lang="en-US" sz="1800" dirty="0">
                <a:latin typeface="+mn-lt"/>
              </a:rPr>
              <a:t> </a:t>
            </a:r>
            <a:r>
              <a:rPr lang="en-US" sz="1800" dirty="0" err="1">
                <a:latin typeface="+mn-lt"/>
              </a:rPr>
              <a:t>mô-đun</a:t>
            </a:r>
            <a:r>
              <a:rPr lang="en-US" sz="1800" dirty="0">
                <a:latin typeface="+mn-lt"/>
              </a:rPr>
              <a:t> </a:t>
            </a:r>
            <a:r>
              <a:rPr lang="en-US" sz="1800" dirty="0" err="1">
                <a:latin typeface="+mn-lt"/>
              </a:rPr>
              <a:t>phân</a:t>
            </a:r>
            <a:r>
              <a:rPr lang="en-US" sz="1800" dirty="0">
                <a:latin typeface="+mn-lt"/>
              </a:rPr>
              <a:t> </a:t>
            </a:r>
            <a:r>
              <a:rPr lang="en-US" sz="1800" dirty="0" err="1">
                <a:latin typeface="+mn-lt"/>
              </a:rPr>
              <a:t>tích</a:t>
            </a:r>
            <a:r>
              <a:rPr lang="en-US" sz="1800" dirty="0">
                <a:latin typeface="+mn-lt"/>
              </a:rPr>
              <a:t> </a:t>
            </a:r>
            <a:r>
              <a:rPr lang="en-US" sz="1800" dirty="0" err="1">
                <a:latin typeface="+mn-lt"/>
              </a:rPr>
              <a:t>kim</a:t>
            </a:r>
            <a:r>
              <a:rPr lang="en-US" sz="1800" dirty="0">
                <a:latin typeface="+mn-lt"/>
              </a:rPr>
              <a:t> </a:t>
            </a:r>
            <a:r>
              <a:rPr lang="en-US" sz="1800" dirty="0" err="1">
                <a:latin typeface="+mn-lt"/>
              </a:rPr>
              <a:t>tự</a:t>
            </a:r>
            <a:r>
              <a:rPr lang="en-US" sz="1800" dirty="0">
                <a:latin typeface="+mn-lt"/>
              </a:rPr>
              <a:t> </a:t>
            </a:r>
            <a:r>
              <a:rPr lang="en-US" sz="1800" dirty="0" err="1">
                <a:latin typeface="+mn-lt"/>
              </a:rPr>
              <a:t>tháp</a:t>
            </a:r>
            <a:r>
              <a:rPr lang="en-US" sz="1800" dirty="0">
                <a:latin typeface="+mn-lt"/>
              </a:rPr>
              <a:t> </a:t>
            </a:r>
            <a:r>
              <a:rPr lang="en-US" sz="1800" dirty="0" err="1">
                <a:latin typeface="+mn-lt"/>
              </a:rPr>
              <a:t>để</a:t>
            </a:r>
            <a:r>
              <a:rPr lang="en-US" sz="1800" dirty="0">
                <a:latin typeface="+mn-lt"/>
              </a:rPr>
              <a:t> </a:t>
            </a:r>
            <a:r>
              <a:rPr lang="en-US" sz="1800" dirty="0" err="1">
                <a:latin typeface="+mn-lt"/>
              </a:rPr>
              <a:t>khai</a:t>
            </a:r>
            <a:r>
              <a:rPr lang="en-US" sz="1800" dirty="0">
                <a:latin typeface="+mn-lt"/>
              </a:rPr>
              <a:t> </a:t>
            </a:r>
            <a:r>
              <a:rPr lang="en-US" sz="1800" dirty="0" err="1">
                <a:latin typeface="+mn-lt"/>
              </a:rPr>
              <a:t>thác</a:t>
            </a:r>
            <a:r>
              <a:rPr lang="en-US" sz="1800" dirty="0">
                <a:latin typeface="+mn-lt"/>
              </a:rPr>
              <a:t> </a:t>
            </a:r>
            <a:r>
              <a:rPr lang="en-US" sz="1800" dirty="0" err="1">
                <a:latin typeface="+mn-lt"/>
              </a:rPr>
              <a:t>thông</a:t>
            </a:r>
            <a:r>
              <a:rPr lang="en-US" sz="1800" dirty="0">
                <a:latin typeface="+mn-lt"/>
              </a:rPr>
              <a:t> tin </a:t>
            </a:r>
            <a:r>
              <a:rPr lang="en-US" sz="1800" dirty="0" err="1">
                <a:latin typeface="+mn-lt"/>
              </a:rPr>
              <a:t>ngữ</a:t>
            </a:r>
            <a:r>
              <a:rPr lang="en-US" sz="1800" dirty="0">
                <a:latin typeface="+mn-lt"/>
              </a:rPr>
              <a:t> </a:t>
            </a:r>
            <a:r>
              <a:rPr lang="en-US" sz="1800" dirty="0" err="1">
                <a:latin typeface="+mn-lt"/>
              </a:rPr>
              <a:t>cảnh</a:t>
            </a:r>
            <a:r>
              <a:rPr lang="en-US" sz="1800" dirty="0">
                <a:latin typeface="+mn-lt"/>
              </a:rPr>
              <a:t> </a:t>
            </a:r>
            <a:r>
              <a:rPr lang="en-US" sz="1800" dirty="0" err="1">
                <a:latin typeface="+mn-lt"/>
              </a:rPr>
              <a:t>toàn</a:t>
            </a:r>
            <a:r>
              <a:rPr lang="en-US" sz="1800" dirty="0">
                <a:latin typeface="+mn-lt"/>
              </a:rPr>
              <a:t> </a:t>
            </a:r>
            <a:r>
              <a:rPr lang="en-US" sz="1800" dirty="0" err="1">
                <a:latin typeface="+mn-lt"/>
              </a:rPr>
              <a:t>cục</a:t>
            </a:r>
            <a:r>
              <a:rPr lang="en-US" sz="1800" dirty="0">
                <a:latin typeface="+mn-lt"/>
              </a:rPr>
              <a:t> </a:t>
            </a:r>
            <a:r>
              <a:rPr lang="en-US" sz="1800" dirty="0" err="1">
                <a:latin typeface="+mn-lt"/>
              </a:rPr>
              <a:t>bằng</a:t>
            </a:r>
            <a:r>
              <a:rPr lang="en-US" sz="1800" dirty="0">
                <a:latin typeface="+mn-lt"/>
              </a:rPr>
              <a:t> </a:t>
            </a:r>
            <a:r>
              <a:rPr lang="en-US" sz="1800" dirty="0" err="1">
                <a:latin typeface="+mn-lt"/>
              </a:rPr>
              <a:t>cách</a:t>
            </a:r>
            <a:r>
              <a:rPr lang="en-US" sz="1800" dirty="0">
                <a:latin typeface="+mn-lt"/>
              </a:rPr>
              <a:t> </a:t>
            </a:r>
            <a:r>
              <a:rPr lang="en-US" sz="1800" dirty="0" err="1">
                <a:latin typeface="+mn-lt"/>
              </a:rPr>
              <a:t>tổng</a:t>
            </a:r>
            <a:r>
              <a:rPr lang="en-US" sz="1800" dirty="0">
                <a:latin typeface="+mn-lt"/>
              </a:rPr>
              <a:t> </a:t>
            </a:r>
            <a:r>
              <a:rPr lang="en-US" sz="1800" dirty="0" err="1">
                <a:latin typeface="+mn-lt"/>
              </a:rPr>
              <a:t>hợp</a:t>
            </a:r>
            <a:r>
              <a:rPr lang="en-US" sz="1800" dirty="0">
                <a:latin typeface="+mn-lt"/>
              </a:rPr>
              <a:t> </a:t>
            </a:r>
            <a:r>
              <a:rPr lang="en-US" sz="1800" dirty="0" err="1">
                <a:latin typeface="+mn-lt"/>
              </a:rPr>
              <a:t>ngữ</a:t>
            </a:r>
            <a:r>
              <a:rPr lang="en-US" sz="1800" dirty="0">
                <a:latin typeface="+mn-lt"/>
              </a:rPr>
              <a:t> </a:t>
            </a:r>
            <a:r>
              <a:rPr lang="en-US" sz="1800" dirty="0" err="1">
                <a:latin typeface="+mn-lt"/>
              </a:rPr>
              <a:t>cảnh</a:t>
            </a:r>
            <a:r>
              <a:rPr lang="en-US" sz="1800" dirty="0">
                <a:latin typeface="+mn-lt"/>
              </a:rPr>
              <a:t> </a:t>
            </a:r>
            <a:r>
              <a:rPr lang="en-US" sz="1800" dirty="0" err="1">
                <a:latin typeface="+mn-lt"/>
              </a:rPr>
              <a:t>dựa</a:t>
            </a:r>
            <a:r>
              <a:rPr lang="en-US" sz="1800" dirty="0">
                <a:latin typeface="+mn-lt"/>
              </a:rPr>
              <a:t> </a:t>
            </a:r>
            <a:r>
              <a:rPr lang="en-US" sz="1800" dirty="0" err="1">
                <a:latin typeface="+mn-lt"/>
              </a:rPr>
              <a:t>trên</a:t>
            </a:r>
            <a:r>
              <a:rPr lang="en-US" sz="1800" dirty="0">
                <a:latin typeface="+mn-lt"/>
              </a:rPr>
              <a:t> </a:t>
            </a:r>
            <a:r>
              <a:rPr lang="en-US" sz="1800" dirty="0" err="1">
                <a:latin typeface="+mn-lt"/>
              </a:rPr>
              <a:t>các</a:t>
            </a:r>
            <a:r>
              <a:rPr lang="en-US" sz="1800" dirty="0">
                <a:latin typeface="+mn-lt"/>
              </a:rPr>
              <a:t> </a:t>
            </a:r>
            <a:r>
              <a:rPr lang="en-US" sz="1800" dirty="0" err="1">
                <a:latin typeface="+mn-lt"/>
              </a:rPr>
              <a:t>khu</a:t>
            </a:r>
            <a:r>
              <a:rPr lang="en-US" sz="1800" dirty="0">
                <a:latin typeface="+mn-lt"/>
              </a:rPr>
              <a:t> </a:t>
            </a:r>
            <a:r>
              <a:rPr lang="en-US" sz="1800" dirty="0" err="1">
                <a:latin typeface="+mn-lt"/>
              </a:rPr>
              <a:t>vực</a:t>
            </a:r>
            <a:r>
              <a:rPr lang="en-US" sz="1800" dirty="0">
                <a:latin typeface="+mn-lt"/>
              </a:rPr>
              <a:t> </a:t>
            </a:r>
            <a:r>
              <a:rPr lang="en-US" sz="1800" dirty="0" err="1">
                <a:latin typeface="+mn-lt"/>
              </a:rPr>
              <a:t>khác</a:t>
            </a:r>
            <a:r>
              <a:rPr lang="en-US" sz="1800" dirty="0">
                <a:latin typeface="+mn-lt"/>
              </a:rPr>
              <a:t> </a:t>
            </a:r>
            <a:r>
              <a:rPr lang="en-US" sz="1800" dirty="0" err="1">
                <a:latin typeface="+mn-lt"/>
              </a:rPr>
              <a:t>nhau</a:t>
            </a:r>
            <a:r>
              <a:rPr lang="en-US" sz="1800" dirty="0">
                <a:latin typeface="+mn-lt"/>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D5DDF"/>
                  </a:solidFill>
                  <a:latin typeface="+mn-lt"/>
                  <a:ea typeface="Roboto Medium"/>
                  <a:cs typeface="Roboto Medium"/>
                  <a:sym typeface="Roboto Medium"/>
                </a:rPr>
                <a:t>3.</a:t>
              </a:r>
              <a:endParaRPr sz="180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487681" y="764227"/>
            <a:ext cx="5061585" cy="577850"/>
          </a:xfrm>
          <a:prstGeom prst="rect">
            <a:avLst/>
          </a:prstGeom>
          <a:noFill/>
        </p:spPr>
        <p:txBody>
          <a:bodyPr wrap="square" lIns="91440" tIns="45720" rIns="91440" bIns="45720" anchor="t">
            <a:spAutoFit/>
          </a:bodyPr>
          <a:lstStyle/>
          <a:p>
            <a:pPr algn="ctr">
              <a:lnSpc>
                <a:spcPct val="150000"/>
              </a:lnSpc>
              <a:buSzPct val="100000"/>
            </a:pPr>
            <a:r>
              <a:rPr lang="en-US" sz="2400" b="1">
                <a:solidFill>
                  <a:srgbClr val="0070C0"/>
                </a:solidFill>
                <a:latin typeface="+mn-lt"/>
                <a:ea typeface="Tahoma" panose="020B0604030504040204"/>
                <a:cs typeface="Tahoma" panose="020B0604030504040204"/>
              </a:rPr>
              <a:t>Mô </a:t>
            </a:r>
            <a:r>
              <a:rPr lang="en-US" sz="2400" b="1" err="1">
                <a:solidFill>
                  <a:srgbClr val="0070C0"/>
                </a:solidFill>
                <a:latin typeface="+mn-lt"/>
                <a:ea typeface="Tahoma" panose="020B0604030504040204"/>
                <a:cs typeface="Tahoma" panose="020B0604030504040204"/>
              </a:rPr>
              <a:t>hình</a:t>
            </a:r>
            <a:r>
              <a:rPr lang="en-US" sz="2400" b="1">
                <a:solidFill>
                  <a:srgbClr val="0070C0"/>
                </a:solidFill>
                <a:latin typeface="+mn-lt"/>
                <a:ea typeface="Tahoma" panose="020B0604030504040204"/>
                <a:cs typeface="Tahoma" panose="020B0604030504040204"/>
              </a:rPr>
              <a:t> PSPNET</a:t>
            </a:r>
          </a:p>
        </p:txBody>
      </p:sp>
      <p:pic>
        <p:nvPicPr>
          <p:cNvPr id="4" name="Picture 3"/>
          <p:cNvPicPr>
            <a:picLocks noChangeAspect="1"/>
          </p:cNvPicPr>
          <p:nvPr/>
        </p:nvPicPr>
        <p:blipFill>
          <a:blip r:embed="rId2"/>
          <a:stretch>
            <a:fillRect/>
          </a:stretch>
        </p:blipFill>
        <p:spPr>
          <a:xfrm>
            <a:off x="0" y="4776022"/>
            <a:ext cx="9144000" cy="11057"/>
          </a:xfrm>
          <a:prstGeom prst="rect">
            <a:avLst/>
          </a:prstGeom>
        </p:spPr>
      </p:pic>
      <p:sp>
        <p:nvSpPr>
          <p:cNvPr id="6" name="TextBox 5"/>
          <p:cNvSpPr txBox="1"/>
          <p:nvPr/>
        </p:nvSpPr>
        <p:spPr>
          <a:xfrm>
            <a:off x="171361" y="4855224"/>
            <a:ext cx="865372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https://commons.wikimedia.org/wiki/File:ResNet50.png</a:t>
            </a:r>
            <a:endParaRPr lang="en-US">
              <a:latin typeface="+mn-lt"/>
            </a:endParaRPr>
          </a:p>
        </p:txBody>
      </p:sp>
      <p:pic>
        <p:nvPicPr>
          <p:cNvPr id="3" name="Picture 2" descr="A diagram of a block diagram&#10;&#10;Description automatically generated"/>
          <p:cNvPicPr>
            <a:picLocks noChangeAspect="1"/>
          </p:cNvPicPr>
          <p:nvPr/>
        </p:nvPicPr>
        <p:blipFill>
          <a:blip r:embed="rId3"/>
          <a:stretch>
            <a:fillRect/>
          </a:stretch>
        </p:blipFill>
        <p:spPr>
          <a:xfrm>
            <a:off x="1714500" y="1343994"/>
            <a:ext cx="5962650" cy="1560160"/>
          </a:xfrm>
          <a:prstGeom prst="rect">
            <a:avLst/>
          </a:prstGeom>
        </p:spPr>
      </p:pic>
      <p:sp>
        <p:nvSpPr>
          <p:cNvPr id="5" name="TextBox 4"/>
          <p:cNvSpPr txBox="1"/>
          <p:nvPr/>
        </p:nvSpPr>
        <p:spPr>
          <a:xfrm>
            <a:off x="728194" y="3413041"/>
            <a:ext cx="80923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latin typeface="+mn-lt"/>
              </a:rPr>
              <a:t>Sử</a:t>
            </a:r>
            <a:r>
              <a:rPr lang="en-US" sz="1800">
                <a:latin typeface="+mn-lt"/>
              </a:rPr>
              <a:t> </a:t>
            </a:r>
            <a:r>
              <a:rPr lang="en-US" sz="1800" err="1">
                <a:latin typeface="+mn-lt"/>
              </a:rPr>
              <a:t>dụng</a:t>
            </a:r>
            <a:r>
              <a:rPr lang="en-US" sz="1800">
                <a:latin typeface="+mn-lt"/>
              </a:rPr>
              <a:t> </a:t>
            </a:r>
            <a:r>
              <a:rPr lang="en-US" sz="1800" err="1">
                <a:latin typeface="+mn-lt"/>
              </a:rPr>
              <a:t>mạng</a:t>
            </a:r>
            <a:r>
              <a:rPr lang="en-US" sz="1800">
                <a:latin typeface="+mn-lt"/>
              </a:rPr>
              <a:t> CNN </a:t>
            </a:r>
            <a:r>
              <a:rPr lang="en-US" sz="1800" err="1">
                <a:latin typeface="+mn-lt"/>
              </a:rPr>
              <a:t>đã</a:t>
            </a:r>
            <a:r>
              <a:rPr lang="en-US" sz="1800">
                <a:latin typeface="+mn-lt"/>
              </a:rPr>
              <a:t> </a:t>
            </a:r>
            <a:r>
              <a:rPr lang="en-US" sz="1800" err="1">
                <a:latin typeface="+mn-lt"/>
              </a:rPr>
              <a:t>được</a:t>
            </a:r>
            <a:r>
              <a:rPr lang="en-US" sz="1800">
                <a:latin typeface="+mn-lt"/>
              </a:rPr>
              <a:t> </a:t>
            </a:r>
            <a:r>
              <a:rPr lang="en-US" sz="1800" err="1">
                <a:latin typeface="+mn-lt"/>
              </a:rPr>
              <a:t>huấn</a:t>
            </a:r>
            <a:r>
              <a:rPr lang="en-US" sz="1800">
                <a:latin typeface="+mn-lt"/>
              </a:rPr>
              <a:t> </a:t>
            </a:r>
            <a:r>
              <a:rPr lang="en-US" sz="1800" err="1">
                <a:latin typeface="+mn-lt"/>
              </a:rPr>
              <a:t>luyện</a:t>
            </a:r>
            <a:r>
              <a:rPr lang="en-US" sz="1800">
                <a:latin typeface="+mn-lt"/>
              </a:rPr>
              <a:t> </a:t>
            </a:r>
            <a:r>
              <a:rPr lang="en-US" sz="1800" err="1">
                <a:latin typeface="+mn-lt"/>
              </a:rPr>
              <a:t>từ</a:t>
            </a:r>
            <a:r>
              <a:rPr lang="en-US" sz="1800">
                <a:latin typeface="+mn-lt"/>
              </a:rPr>
              <a:t> </a:t>
            </a:r>
            <a:r>
              <a:rPr lang="en-US" sz="1800" err="1">
                <a:latin typeface="+mn-lt"/>
              </a:rPr>
              <a:t>trước</a:t>
            </a:r>
            <a:r>
              <a:rPr lang="en-US" sz="1800">
                <a:latin typeface="+mn-lt"/>
              </a:rPr>
              <a:t> </a:t>
            </a:r>
            <a:r>
              <a:rPr lang="en-US" sz="1800" err="1">
                <a:latin typeface="+mn-lt"/>
              </a:rPr>
              <a:t>là</a:t>
            </a:r>
            <a:r>
              <a:rPr lang="en-US" sz="1800">
                <a:latin typeface="+mn-lt"/>
              </a:rPr>
              <a:t> </a:t>
            </a:r>
            <a:r>
              <a:rPr lang="en-US" sz="1800" b="1">
                <a:latin typeface="+mn-lt"/>
              </a:rPr>
              <a:t>ResNet</a:t>
            </a:r>
            <a:r>
              <a:rPr lang="en-US" sz="1800">
                <a:latin typeface="+mn-lt"/>
              </a:rPr>
              <a:t> </a:t>
            </a:r>
            <a:r>
              <a:rPr lang="en-US" sz="1800" err="1">
                <a:latin typeface="+mn-lt"/>
              </a:rPr>
              <a:t>để</a:t>
            </a:r>
            <a:r>
              <a:rPr lang="en-US" sz="1800">
                <a:latin typeface="+mn-lt"/>
              </a:rPr>
              <a:t> </a:t>
            </a:r>
            <a:r>
              <a:rPr lang="en-US" sz="1800" err="1">
                <a:latin typeface="+mn-lt"/>
              </a:rPr>
              <a:t>đưa</a:t>
            </a:r>
            <a:r>
              <a:rPr lang="en-US" sz="1800">
                <a:latin typeface="+mn-lt"/>
              </a:rPr>
              <a:t> </a:t>
            </a:r>
            <a:r>
              <a:rPr lang="en-US" sz="1800" err="1">
                <a:latin typeface="+mn-lt"/>
              </a:rPr>
              <a:t>ra</a:t>
            </a:r>
            <a:r>
              <a:rPr lang="en-US" sz="1800">
                <a:latin typeface="+mn-lt"/>
              </a:rPr>
              <a:t> </a:t>
            </a:r>
            <a:r>
              <a:rPr lang="en-US" sz="1800" err="1">
                <a:latin typeface="+mn-lt"/>
              </a:rPr>
              <a:t>được</a:t>
            </a:r>
            <a:r>
              <a:rPr lang="en-US" sz="1800">
                <a:latin typeface="+mn-lt"/>
              </a:rPr>
              <a:t> </a:t>
            </a:r>
            <a:r>
              <a:rPr lang="en-US" sz="1800" err="1">
                <a:latin typeface="+mn-lt"/>
              </a:rPr>
              <a:t>bản</a:t>
            </a:r>
            <a:r>
              <a:rPr lang="en-US" sz="1800">
                <a:latin typeface="+mn-lt"/>
              </a:rPr>
              <a:t> </a:t>
            </a:r>
            <a:r>
              <a:rPr lang="en-US" sz="1800" err="1">
                <a:latin typeface="+mn-lt"/>
              </a:rPr>
              <a:t>đồ</a:t>
            </a:r>
            <a:r>
              <a:rPr lang="en-US" sz="1800">
                <a:latin typeface="+mn-lt"/>
              </a:rPr>
              <a:t> </a:t>
            </a:r>
            <a:r>
              <a:rPr lang="en-US" sz="1800" err="1">
                <a:latin typeface="+mn-lt"/>
              </a:rPr>
              <a:t>đặc</a:t>
            </a:r>
            <a:r>
              <a:rPr lang="en-US" sz="1800">
                <a:latin typeface="+mn-lt"/>
              </a:rPr>
              <a:t> </a:t>
            </a:r>
            <a:r>
              <a:rPr lang="en-US" sz="1800" err="1">
                <a:latin typeface="+mn-lt"/>
              </a:rPr>
              <a:t>trưng</a:t>
            </a:r>
            <a:r>
              <a:rPr lang="en-US" sz="1800">
                <a:latin typeface="+mn-lt"/>
              </a:rPr>
              <a:t> </a:t>
            </a:r>
            <a:r>
              <a:rPr lang="en-US" sz="1800" err="1">
                <a:latin typeface="+mn-lt"/>
              </a:rPr>
              <a:t>có</a:t>
            </a:r>
            <a:r>
              <a:rPr lang="en-US" sz="1800">
                <a:latin typeface="+mn-lt"/>
              </a:rPr>
              <a:t> </a:t>
            </a:r>
            <a:r>
              <a:rPr lang="en-US" sz="1800" err="1">
                <a:latin typeface="+mn-lt"/>
              </a:rPr>
              <a:t>kích</a:t>
            </a:r>
            <a:r>
              <a:rPr lang="en-US" sz="1800">
                <a:latin typeface="+mn-lt"/>
              </a:rPr>
              <a:t> </a:t>
            </a:r>
            <a:r>
              <a:rPr lang="en-US" sz="1800" err="1">
                <a:latin typeface="+mn-lt"/>
              </a:rPr>
              <a:t>thước</a:t>
            </a:r>
            <a:r>
              <a:rPr lang="en-US" sz="1800">
                <a:latin typeface="+mn-lt"/>
              </a:rPr>
              <a:t> </a:t>
            </a:r>
            <a:r>
              <a:rPr lang="en-US" sz="1800" err="1">
                <a:latin typeface="+mn-lt"/>
              </a:rPr>
              <a:t>bằng</a:t>
            </a:r>
            <a:r>
              <a:rPr lang="en-US" sz="1800">
                <a:latin typeface="+mn-lt"/>
              </a:rPr>
              <a:t> 1/8 so </a:t>
            </a:r>
            <a:r>
              <a:rPr lang="en-US" sz="1800" err="1">
                <a:latin typeface="+mn-lt"/>
              </a:rPr>
              <a:t>với</a:t>
            </a:r>
            <a:r>
              <a:rPr lang="en-US" sz="1800">
                <a:latin typeface="+mn-lt"/>
              </a:rPr>
              <a:t> </a:t>
            </a:r>
            <a:r>
              <a:rPr lang="en-US" sz="1800" err="1">
                <a:latin typeface="+mn-lt"/>
              </a:rPr>
              <a:t>ảnh</a:t>
            </a:r>
            <a:r>
              <a:rPr lang="en-US" sz="1800">
                <a:latin typeface="+mn-lt"/>
              </a:rPr>
              <a:t> </a:t>
            </a:r>
            <a:r>
              <a:rPr lang="en-US" sz="1800" err="1">
                <a:latin typeface="+mn-lt"/>
              </a:rPr>
              <a:t>gốc</a:t>
            </a:r>
            <a:r>
              <a:rPr lang="en-US" sz="1800">
                <a:latin typeface="+mn-lt"/>
              </a:rPr>
              <a:t>. Sau </a:t>
            </a:r>
            <a:r>
              <a:rPr lang="en-US" sz="1800" err="1">
                <a:latin typeface="+mn-lt"/>
              </a:rPr>
              <a:t>đó</a:t>
            </a:r>
            <a:r>
              <a:rPr lang="en-US" sz="1800">
                <a:latin typeface="+mn-lt"/>
              </a:rPr>
              <a:t> </a:t>
            </a:r>
            <a:r>
              <a:rPr lang="en-US" sz="1800" err="1">
                <a:latin typeface="+mn-lt"/>
              </a:rPr>
              <a:t>đi</a:t>
            </a:r>
            <a:r>
              <a:rPr lang="en-US" sz="1800">
                <a:latin typeface="+mn-lt"/>
              </a:rPr>
              <a:t> qua </a:t>
            </a:r>
            <a:r>
              <a:rPr lang="en-US" sz="1800" err="1">
                <a:latin typeface="+mn-lt"/>
              </a:rPr>
              <a:t>một</a:t>
            </a:r>
            <a:r>
              <a:rPr lang="en-US" sz="1800">
                <a:latin typeface="+mn-lt"/>
              </a:rPr>
              <a:t> </a:t>
            </a:r>
            <a:r>
              <a:rPr lang="en-US" sz="1800" err="1">
                <a:latin typeface="+mn-lt"/>
              </a:rPr>
              <a:t>mô-đun</a:t>
            </a:r>
            <a:r>
              <a:rPr lang="en-US" sz="1800">
                <a:latin typeface="+mn-lt"/>
              </a:rPr>
              <a:t> </a:t>
            </a:r>
            <a:r>
              <a:rPr lang="en-US" sz="1800" err="1">
                <a:latin typeface="+mn-lt"/>
              </a:rPr>
              <a:t>tổng</a:t>
            </a:r>
            <a:r>
              <a:rPr lang="en-US" sz="1800">
                <a:latin typeface="+mn-lt"/>
              </a:rPr>
              <a:t> </a:t>
            </a:r>
            <a:r>
              <a:rPr lang="en-US" sz="1800" err="1">
                <a:latin typeface="+mn-lt"/>
              </a:rPr>
              <a:t>hợp</a:t>
            </a:r>
            <a:r>
              <a:rPr lang="en-US" sz="1800">
                <a:latin typeface="+mn-lt"/>
              </a:rPr>
              <a:t> </a:t>
            </a:r>
            <a:r>
              <a:rPr lang="en-US" sz="1800" err="1">
                <a:latin typeface="+mn-lt"/>
              </a:rPr>
              <a:t>kim</a:t>
            </a:r>
            <a:r>
              <a:rPr lang="en-US" sz="1800">
                <a:latin typeface="+mn-lt"/>
              </a:rPr>
              <a:t> </a:t>
            </a:r>
            <a:r>
              <a:rPr lang="en-US" sz="1800" err="1">
                <a:latin typeface="+mn-lt"/>
              </a:rPr>
              <a:t>tự</a:t>
            </a:r>
            <a:r>
              <a:rPr lang="en-US" sz="1800">
                <a:latin typeface="+mn-lt"/>
              </a:rPr>
              <a:t> </a:t>
            </a:r>
            <a:r>
              <a:rPr lang="en-US" sz="1800" err="1">
                <a:latin typeface="+mn-lt"/>
              </a:rPr>
              <a:t>tháp</a:t>
            </a:r>
            <a:r>
              <a:rPr lang="en-US" sz="1800">
                <a:latin typeface="+mn-lt"/>
              </a:rPr>
              <a:t> </a:t>
            </a:r>
            <a:r>
              <a:rPr lang="en-US" sz="1800" err="1">
                <a:latin typeface="+mn-lt"/>
              </a:rPr>
              <a:t>với</a:t>
            </a:r>
            <a:r>
              <a:rPr lang="en-US" sz="1800">
                <a:latin typeface="+mn-lt"/>
              </a:rPr>
              <a:t> 4 </a:t>
            </a:r>
            <a:r>
              <a:rPr lang="en-US" sz="1800" err="1">
                <a:latin typeface="+mn-lt"/>
              </a:rPr>
              <a:t>cấp</a:t>
            </a:r>
            <a:r>
              <a:rPr lang="en-US" sz="1800">
                <a:latin typeface="+mn-lt"/>
              </a:rPr>
              <a:t> </a:t>
            </a:r>
            <a:r>
              <a:rPr lang="en-US" sz="1800" err="1">
                <a:latin typeface="+mn-lt"/>
              </a:rPr>
              <a:t>độ</a:t>
            </a:r>
            <a:r>
              <a:rPr lang="en-US" sz="1800">
                <a:latin typeface="+mn-lt"/>
              </a:rPr>
              <a:t> </a:t>
            </a:r>
            <a:r>
              <a:rPr lang="en-US" sz="1800" err="1">
                <a:latin typeface="+mn-lt"/>
              </a:rPr>
              <a:t>khác</a:t>
            </a:r>
            <a:r>
              <a:rPr lang="en-US" sz="1800">
                <a:latin typeface="+mn-lt"/>
              </a:rPr>
              <a:t> </a:t>
            </a:r>
            <a:r>
              <a:rPr lang="en-US" sz="1800" err="1">
                <a:latin typeface="+mn-lt"/>
              </a:rPr>
              <a:t>nhau</a:t>
            </a:r>
            <a:r>
              <a:rPr lang="en-US" sz="1800">
                <a:latin typeface="+mn-lt"/>
              </a:rPr>
              <a:t>, </a:t>
            </a:r>
            <a:r>
              <a:rPr lang="en-US" sz="1800" err="1">
                <a:latin typeface="+mn-lt"/>
              </a:rPr>
              <a:t>được</a:t>
            </a:r>
            <a:r>
              <a:rPr lang="en-US" sz="1800">
                <a:latin typeface="+mn-lt"/>
              </a:rPr>
              <a:t> </a:t>
            </a:r>
            <a:r>
              <a:rPr lang="en-US" sz="1800" err="1">
                <a:latin typeface="+mn-lt"/>
              </a:rPr>
              <a:t>hợp</a:t>
            </a:r>
            <a:r>
              <a:rPr lang="en-US" sz="1800">
                <a:latin typeface="+mn-lt"/>
              </a:rPr>
              <a:t> </a:t>
            </a:r>
            <a:r>
              <a:rPr lang="en-US" sz="1800" err="1">
                <a:latin typeface="+mn-lt"/>
              </a:rPr>
              <a:t>nhất</a:t>
            </a:r>
            <a:r>
              <a:rPr lang="en-US" sz="1800">
                <a:latin typeface="+mn-lt"/>
              </a:rPr>
              <a:t> </a:t>
            </a:r>
            <a:r>
              <a:rPr lang="en-US" sz="1800" err="1">
                <a:latin typeface="+mn-lt"/>
              </a:rPr>
              <a:t>lại</a:t>
            </a:r>
            <a:r>
              <a:rPr lang="en-US" sz="1800">
                <a:latin typeface="+mn-lt"/>
              </a:rPr>
              <a:t> </a:t>
            </a:r>
            <a:r>
              <a:rPr lang="en-US" sz="1800" err="1">
                <a:latin typeface="+mn-lt"/>
              </a:rPr>
              <a:t>và</a:t>
            </a:r>
            <a:r>
              <a:rPr lang="en-US" sz="1800">
                <a:latin typeface="+mn-lt"/>
              </a:rPr>
              <a:t> </a:t>
            </a:r>
            <a:r>
              <a:rPr lang="en-US" sz="1800" err="1">
                <a:latin typeface="+mn-lt"/>
              </a:rPr>
              <a:t>thực</a:t>
            </a:r>
            <a:r>
              <a:rPr lang="en-US" sz="1800">
                <a:latin typeface="+mn-lt"/>
              </a:rPr>
              <a:t> </a:t>
            </a:r>
            <a:r>
              <a:rPr lang="en-US" sz="1800" err="1">
                <a:latin typeface="+mn-lt"/>
              </a:rPr>
              <a:t>hiện</a:t>
            </a:r>
            <a:r>
              <a:rPr lang="en-US" sz="1800">
                <a:latin typeface="+mn-lt"/>
              </a:rPr>
              <a:t> </a:t>
            </a:r>
            <a:r>
              <a:rPr lang="en-US" sz="1800" err="1">
                <a:latin typeface="+mn-lt"/>
              </a:rPr>
              <a:t>việc</a:t>
            </a:r>
            <a:r>
              <a:rPr lang="en-US" sz="1800">
                <a:latin typeface="+mn-lt"/>
              </a:rPr>
              <a:t> </a:t>
            </a:r>
            <a:r>
              <a:rPr lang="en-US" sz="1800" err="1">
                <a:latin typeface="+mn-lt"/>
              </a:rPr>
              <a:t>tăng</a:t>
            </a:r>
            <a:r>
              <a:rPr lang="en-US" sz="1800">
                <a:latin typeface="+mn-lt"/>
              </a:rPr>
              <a:t> </a:t>
            </a:r>
            <a:r>
              <a:rPr lang="en-US" sz="1800" err="1">
                <a:latin typeface="+mn-lt"/>
              </a:rPr>
              <a:t>mẫu</a:t>
            </a:r>
            <a:r>
              <a:rPr lang="en-US" sz="1800">
                <a:latin typeface="+mn-lt"/>
              </a:rPr>
              <a:t> </a:t>
            </a:r>
            <a:r>
              <a:rPr lang="en-US" sz="1800" err="1">
                <a:latin typeface="+mn-lt"/>
              </a:rPr>
              <a:t>để</a:t>
            </a:r>
            <a:r>
              <a:rPr lang="en-US" sz="1800">
                <a:latin typeface="+mn-lt"/>
              </a:rPr>
              <a:t> </a:t>
            </a:r>
            <a:r>
              <a:rPr lang="en-US" sz="1800" err="1">
                <a:latin typeface="+mn-lt"/>
              </a:rPr>
              <a:t>đưa</a:t>
            </a:r>
            <a:r>
              <a:rPr lang="en-US" sz="1800">
                <a:latin typeface="+mn-lt"/>
              </a:rPr>
              <a:t> </a:t>
            </a:r>
            <a:r>
              <a:rPr lang="en-US" sz="1800" err="1">
                <a:latin typeface="+mn-lt"/>
              </a:rPr>
              <a:t>về</a:t>
            </a:r>
            <a:r>
              <a:rPr lang="en-US" sz="1800">
                <a:latin typeface="+mn-lt"/>
              </a:rPr>
              <a:t> </a:t>
            </a:r>
            <a:r>
              <a:rPr lang="en-US" sz="1800" err="1">
                <a:latin typeface="+mn-lt"/>
              </a:rPr>
              <a:t>kích</a:t>
            </a:r>
            <a:r>
              <a:rPr lang="en-US" sz="1800">
                <a:latin typeface="+mn-lt"/>
              </a:rPr>
              <a:t> </a:t>
            </a:r>
            <a:r>
              <a:rPr lang="en-US" sz="1800" err="1">
                <a:latin typeface="+mn-lt"/>
              </a:rPr>
              <a:t>thước</a:t>
            </a:r>
            <a:r>
              <a:rPr lang="en-US" sz="1800">
                <a:latin typeface="+mn-lt"/>
              </a:rPr>
              <a:t> </a:t>
            </a:r>
            <a:r>
              <a:rPr lang="en-US" sz="1800" err="1">
                <a:latin typeface="+mn-lt"/>
              </a:rPr>
              <a:t>bằng</a:t>
            </a:r>
            <a:r>
              <a:rPr lang="en-US" sz="1800">
                <a:latin typeface="+mn-lt"/>
              </a:rPr>
              <a:t> </a:t>
            </a:r>
            <a:r>
              <a:rPr lang="en-US" sz="1800" err="1">
                <a:latin typeface="+mn-lt"/>
              </a:rPr>
              <a:t>với</a:t>
            </a:r>
            <a:r>
              <a:rPr lang="en-US" sz="1800">
                <a:latin typeface="+mn-lt"/>
              </a:rPr>
              <a:t> </a:t>
            </a:r>
            <a:r>
              <a:rPr lang="en-US" sz="1800" err="1">
                <a:latin typeface="+mn-lt"/>
              </a:rPr>
              <a:t>kích</a:t>
            </a:r>
            <a:r>
              <a:rPr lang="en-US" sz="1800">
                <a:latin typeface="+mn-lt"/>
              </a:rPr>
              <a:t> </a:t>
            </a:r>
            <a:r>
              <a:rPr lang="en-US" sz="1800" err="1">
                <a:latin typeface="+mn-lt"/>
              </a:rPr>
              <a:t>thước</a:t>
            </a:r>
            <a:r>
              <a:rPr lang="en-US" sz="1800">
                <a:latin typeface="+mn-lt"/>
              </a:rPr>
              <a:t> </a:t>
            </a:r>
            <a:r>
              <a:rPr lang="en-US" sz="1800" err="1">
                <a:latin typeface="+mn-lt"/>
              </a:rPr>
              <a:t>ảnh</a:t>
            </a:r>
            <a:r>
              <a:rPr lang="en-US" sz="1800">
                <a:latin typeface="+mn-lt"/>
              </a:rPr>
              <a:t> </a:t>
            </a:r>
            <a:r>
              <a:rPr lang="en-US" sz="1800" err="1">
                <a:latin typeface="+mn-lt"/>
              </a:rPr>
              <a:t>gốc</a:t>
            </a:r>
            <a:r>
              <a:rPr lang="en-US" sz="1800">
                <a:latin typeface="+mn-lt"/>
              </a:rPr>
              <a:t>.</a:t>
            </a:r>
            <a:endParaRPr lang="en-US">
              <a:latin typeface="+mn-lt"/>
            </a:endParaRPr>
          </a:p>
        </p:txBody>
      </p:sp>
      <p:sp>
        <p:nvSpPr>
          <p:cNvPr id="15" name="TextBox 14"/>
          <p:cNvSpPr txBox="1"/>
          <p:nvPr/>
        </p:nvSpPr>
        <p:spPr>
          <a:xfrm>
            <a:off x="3258769" y="2980299"/>
            <a:ext cx="28708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i="1" err="1">
                <a:latin typeface="+mn-lt"/>
              </a:rPr>
              <a:t>Kiến</a:t>
            </a:r>
            <a:r>
              <a:rPr lang="en-US" sz="1600" i="1">
                <a:latin typeface="+mn-lt"/>
              </a:rPr>
              <a:t> </a:t>
            </a:r>
            <a:r>
              <a:rPr lang="en-US" sz="1600" i="1" err="1">
                <a:latin typeface="+mn-lt"/>
              </a:rPr>
              <a:t>trúc</a:t>
            </a:r>
            <a:r>
              <a:rPr lang="en-US" sz="1600" i="1">
                <a:latin typeface="+mn-lt"/>
              </a:rPr>
              <a:t> </a:t>
            </a:r>
            <a:r>
              <a:rPr lang="en-US" sz="1600" i="1" err="1">
                <a:latin typeface="+mn-lt"/>
              </a:rPr>
              <a:t>mô</a:t>
            </a:r>
            <a:r>
              <a:rPr lang="en-US" sz="1600" i="1">
                <a:latin typeface="+mn-lt"/>
              </a:rPr>
              <a:t> </a:t>
            </a:r>
            <a:r>
              <a:rPr lang="en-US" sz="1600" i="1" err="1">
                <a:latin typeface="+mn-lt"/>
              </a:rPr>
              <a:t>hình</a:t>
            </a:r>
            <a:r>
              <a:rPr lang="en-US" sz="1600" i="1">
                <a:latin typeface="+mn-lt"/>
              </a:rPr>
              <a:t> ResNet50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p:nvSpPr>
          <p:cNvPr id="20" name="Rectangle 6">
            <a:extLst>
              <a:ext uri="{FF2B5EF4-FFF2-40B4-BE49-F238E27FC236}">
                <a16:creationId xmlns:a16="http://schemas.microsoft.com/office/drawing/2014/main" id="{442155E8-2C7A-D3A7-0D86-88EC845532ED}"/>
              </a:ext>
            </a:extLst>
          </p:cNvPr>
          <p:cNvSpPr/>
          <p:nvPr/>
        </p:nvSpPr>
        <p:spPr>
          <a:xfrm flipV="1">
            <a:off x="628650" y="540714"/>
            <a:ext cx="7886700" cy="4062071"/>
          </a:xfrm>
          <a:custGeom>
            <a:avLst/>
            <a:gdLst>
              <a:gd name="connsiteX0" fmla="*/ 0 w 7886700"/>
              <a:gd name="connsiteY0" fmla="*/ 0 h 4062071"/>
              <a:gd name="connsiteX1" fmla="*/ 578358 w 7886700"/>
              <a:gd name="connsiteY1" fmla="*/ 0 h 4062071"/>
              <a:gd name="connsiteX2" fmla="*/ 998982 w 7886700"/>
              <a:gd name="connsiteY2" fmla="*/ 0 h 4062071"/>
              <a:gd name="connsiteX3" fmla="*/ 1813941 w 7886700"/>
              <a:gd name="connsiteY3" fmla="*/ 0 h 4062071"/>
              <a:gd name="connsiteX4" fmla="*/ 2392299 w 7886700"/>
              <a:gd name="connsiteY4" fmla="*/ 0 h 4062071"/>
              <a:gd name="connsiteX5" fmla="*/ 2970657 w 7886700"/>
              <a:gd name="connsiteY5" fmla="*/ 0 h 4062071"/>
              <a:gd name="connsiteX6" fmla="*/ 3785616 w 7886700"/>
              <a:gd name="connsiteY6" fmla="*/ 0 h 4062071"/>
              <a:gd name="connsiteX7" fmla="*/ 4285107 w 7886700"/>
              <a:gd name="connsiteY7" fmla="*/ 0 h 4062071"/>
              <a:gd name="connsiteX8" fmla="*/ 5100066 w 7886700"/>
              <a:gd name="connsiteY8" fmla="*/ 0 h 4062071"/>
              <a:gd name="connsiteX9" fmla="*/ 5915025 w 7886700"/>
              <a:gd name="connsiteY9" fmla="*/ 0 h 4062071"/>
              <a:gd name="connsiteX10" fmla="*/ 6572250 w 7886700"/>
              <a:gd name="connsiteY10" fmla="*/ 0 h 4062071"/>
              <a:gd name="connsiteX11" fmla="*/ 7886700 w 7886700"/>
              <a:gd name="connsiteY11" fmla="*/ 0 h 4062071"/>
              <a:gd name="connsiteX12" fmla="*/ 7886700 w 7886700"/>
              <a:gd name="connsiteY12" fmla="*/ 636391 h 4062071"/>
              <a:gd name="connsiteX13" fmla="*/ 7886700 w 7886700"/>
              <a:gd name="connsiteY13" fmla="*/ 1191541 h 4062071"/>
              <a:gd name="connsiteX14" fmla="*/ 7886700 w 7886700"/>
              <a:gd name="connsiteY14" fmla="*/ 1868553 h 4062071"/>
              <a:gd name="connsiteX15" fmla="*/ 7886700 w 7886700"/>
              <a:gd name="connsiteY15" fmla="*/ 2545564 h 4062071"/>
              <a:gd name="connsiteX16" fmla="*/ 7886700 w 7886700"/>
              <a:gd name="connsiteY16" fmla="*/ 3222576 h 4062071"/>
              <a:gd name="connsiteX17" fmla="*/ 7886700 w 7886700"/>
              <a:gd name="connsiteY17" fmla="*/ 4062071 h 4062071"/>
              <a:gd name="connsiteX18" fmla="*/ 7150608 w 7886700"/>
              <a:gd name="connsiteY18" fmla="*/ 4062071 h 4062071"/>
              <a:gd name="connsiteX19" fmla="*/ 6729984 w 7886700"/>
              <a:gd name="connsiteY19" fmla="*/ 4062071 h 4062071"/>
              <a:gd name="connsiteX20" fmla="*/ 6230493 w 7886700"/>
              <a:gd name="connsiteY20" fmla="*/ 4062071 h 4062071"/>
              <a:gd name="connsiteX21" fmla="*/ 5415534 w 7886700"/>
              <a:gd name="connsiteY21" fmla="*/ 4062071 h 4062071"/>
              <a:gd name="connsiteX22" fmla="*/ 4758309 w 7886700"/>
              <a:gd name="connsiteY22" fmla="*/ 4062071 h 4062071"/>
              <a:gd name="connsiteX23" fmla="*/ 4258818 w 7886700"/>
              <a:gd name="connsiteY23" fmla="*/ 4062071 h 4062071"/>
              <a:gd name="connsiteX24" fmla="*/ 3601593 w 7886700"/>
              <a:gd name="connsiteY24" fmla="*/ 4062071 h 4062071"/>
              <a:gd name="connsiteX25" fmla="*/ 3180969 w 7886700"/>
              <a:gd name="connsiteY25" fmla="*/ 4062071 h 4062071"/>
              <a:gd name="connsiteX26" fmla="*/ 2760345 w 7886700"/>
              <a:gd name="connsiteY26" fmla="*/ 4062071 h 4062071"/>
              <a:gd name="connsiteX27" fmla="*/ 2103120 w 7886700"/>
              <a:gd name="connsiteY27" fmla="*/ 4062071 h 4062071"/>
              <a:gd name="connsiteX28" fmla="*/ 1603629 w 7886700"/>
              <a:gd name="connsiteY28" fmla="*/ 4062071 h 4062071"/>
              <a:gd name="connsiteX29" fmla="*/ 867537 w 7886700"/>
              <a:gd name="connsiteY29" fmla="*/ 4062071 h 4062071"/>
              <a:gd name="connsiteX30" fmla="*/ 0 w 7886700"/>
              <a:gd name="connsiteY30" fmla="*/ 4062071 h 4062071"/>
              <a:gd name="connsiteX31" fmla="*/ 0 w 7886700"/>
              <a:gd name="connsiteY31" fmla="*/ 3344438 h 4062071"/>
              <a:gd name="connsiteX32" fmla="*/ 0 w 7886700"/>
              <a:gd name="connsiteY32" fmla="*/ 2626806 h 4062071"/>
              <a:gd name="connsiteX33" fmla="*/ 0 w 7886700"/>
              <a:gd name="connsiteY33" fmla="*/ 2031036 h 4062071"/>
              <a:gd name="connsiteX34" fmla="*/ 0 w 7886700"/>
              <a:gd name="connsiteY34" fmla="*/ 1313403 h 4062071"/>
              <a:gd name="connsiteX35" fmla="*/ 0 w 7886700"/>
              <a:gd name="connsiteY35" fmla="*/ 0 h 406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886700" h="4062071" extrusionOk="0">
                <a:moveTo>
                  <a:pt x="0" y="0"/>
                </a:moveTo>
                <a:cubicBezTo>
                  <a:pt x="139873" y="-36890"/>
                  <a:pt x="289244" y="-9562"/>
                  <a:pt x="578358" y="0"/>
                </a:cubicBezTo>
                <a:cubicBezTo>
                  <a:pt x="847064" y="24657"/>
                  <a:pt x="880681" y="-4887"/>
                  <a:pt x="998982" y="0"/>
                </a:cubicBezTo>
                <a:cubicBezTo>
                  <a:pt x="1105496" y="8991"/>
                  <a:pt x="1621733" y="-31737"/>
                  <a:pt x="1813941" y="0"/>
                </a:cubicBezTo>
                <a:cubicBezTo>
                  <a:pt x="1973330" y="19047"/>
                  <a:pt x="2194836" y="27334"/>
                  <a:pt x="2392299" y="0"/>
                </a:cubicBezTo>
                <a:cubicBezTo>
                  <a:pt x="2647282" y="-14327"/>
                  <a:pt x="2792350" y="-29596"/>
                  <a:pt x="2970657" y="0"/>
                </a:cubicBezTo>
                <a:cubicBezTo>
                  <a:pt x="3147904" y="21045"/>
                  <a:pt x="3587221" y="27684"/>
                  <a:pt x="3785616" y="0"/>
                </a:cubicBezTo>
                <a:cubicBezTo>
                  <a:pt x="3970964" y="-52390"/>
                  <a:pt x="4115919" y="38588"/>
                  <a:pt x="4285107" y="0"/>
                </a:cubicBezTo>
                <a:cubicBezTo>
                  <a:pt x="4447779" y="-2110"/>
                  <a:pt x="4724122" y="-2905"/>
                  <a:pt x="5100066" y="0"/>
                </a:cubicBezTo>
                <a:cubicBezTo>
                  <a:pt x="5460611" y="1474"/>
                  <a:pt x="5711040" y="11734"/>
                  <a:pt x="5915025" y="0"/>
                </a:cubicBezTo>
                <a:cubicBezTo>
                  <a:pt x="6130646" y="788"/>
                  <a:pt x="6309484" y="37469"/>
                  <a:pt x="6572250" y="0"/>
                </a:cubicBezTo>
                <a:cubicBezTo>
                  <a:pt x="6867825" y="19129"/>
                  <a:pt x="7346334" y="77623"/>
                  <a:pt x="7886700" y="0"/>
                </a:cubicBezTo>
                <a:cubicBezTo>
                  <a:pt x="7905829" y="206089"/>
                  <a:pt x="7887779" y="336291"/>
                  <a:pt x="7886700" y="636391"/>
                </a:cubicBezTo>
                <a:cubicBezTo>
                  <a:pt x="7889193" y="914961"/>
                  <a:pt x="7902082" y="951117"/>
                  <a:pt x="7886700" y="1191541"/>
                </a:cubicBezTo>
                <a:cubicBezTo>
                  <a:pt x="7859622" y="1430133"/>
                  <a:pt x="7858126" y="1543144"/>
                  <a:pt x="7886700" y="1868553"/>
                </a:cubicBezTo>
                <a:cubicBezTo>
                  <a:pt x="7912845" y="2149142"/>
                  <a:pt x="7878707" y="2341861"/>
                  <a:pt x="7886700" y="2545564"/>
                </a:cubicBezTo>
                <a:cubicBezTo>
                  <a:pt x="7863692" y="2783347"/>
                  <a:pt x="7935302" y="3024728"/>
                  <a:pt x="7886700" y="3222576"/>
                </a:cubicBezTo>
                <a:cubicBezTo>
                  <a:pt x="7872394" y="3493916"/>
                  <a:pt x="7875877" y="3837160"/>
                  <a:pt x="7886700" y="4062071"/>
                </a:cubicBezTo>
                <a:cubicBezTo>
                  <a:pt x="7656608" y="4142821"/>
                  <a:pt x="7379538" y="4084477"/>
                  <a:pt x="7150608" y="4062071"/>
                </a:cubicBezTo>
                <a:cubicBezTo>
                  <a:pt x="6864812" y="4046275"/>
                  <a:pt x="6843809" y="4085245"/>
                  <a:pt x="6729984" y="4062071"/>
                </a:cubicBezTo>
                <a:cubicBezTo>
                  <a:pt x="6610042" y="4030489"/>
                  <a:pt x="6391905" y="4053936"/>
                  <a:pt x="6230493" y="4062071"/>
                </a:cubicBezTo>
                <a:cubicBezTo>
                  <a:pt x="6071868" y="4088950"/>
                  <a:pt x="5590244" y="4086751"/>
                  <a:pt x="5415534" y="4062071"/>
                </a:cubicBezTo>
                <a:cubicBezTo>
                  <a:pt x="5229926" y="4064869"/>
                  <a:pt x="4916184" y="4079527"/>
                  <a:pt x="4758309" y="4062071"/>
                </a:cubicBezTo>
                <a:cubicBezTo>
                  <a:pt x="4611864" y="4036992"/>
                  <a:pt x="4451308" y="4044682"/>
                  <a:pt x="4258818" y="4062071"/>
                </a:cubicBezTo>
                <a:cubicBezTo>
                  <a:pt x="4092523" y="4071847"/>
                  <a:pt x="3786153" y="4089457"/>
                  <a:pt x="3601593" y="4062071"/>
                </a:cubicBezTo>
                <a:cubicBezTo>
                  <a:pt x="3399773" y="4040361"/>
                  <a:pt x="3308418" y="4050000"/>
                  <a:pt x="3180969" y="4062071"/>
                </a:cubicBezTo>
                <a:cubicBezTo>
                  <a:pt x="3057387" y="4058644"/>
                  <a:pt x="2966463" y="4035812"/>
                  <a:pt x="2760345" y="4062071"/>
                </a:cubicBezTo>
                <a:cubicBezTo>
                  <a:pt x="2549413" y="4076778"/>
                  <a:pt x="2292028" y="4015810"/>
                  <a:pt x="2103120" y="4062071"/>
                </a:cubicBezTo>
                <a:cubicBezTo>
                  <a:pt x="1909211" y="4104613"/>
                  <a:pt x="1732345" y="4064606"/>
                  <a:pt x="1603629" y="4062071"/>
                </a:cubicBezTo>
                <a:cubicBezTo>
                  <a:pt x="1489627" y="4074316"/>
                  <a:pt x="1016493" y="4069443"/>
                  <a:pt x="867537" y="4062071"/>
                </a:cubicBezTo>
                <a:cubicBezTo>
                  <a:pt x="761755" y="4101548"/>
                  <a:pt x="387440" y="3976320"/>
                  <a:pt x="0" y="4062071"/>
                </a:cubicBezTo>
                <a:cubicBezTo>
                  <a:pt x="18470" y="3749046"/>
                  <a:pt x="-27165" y="3580377"/>
                  <a:pt x="0" y="3344438"/>
                </a:cubicBezTo>
                <a:cubicBezTo>
                  <a:pt x="58072" y="3138382"/>
                  <a:pt x="46858" y="2856502"/>
                  <a:pt x="0" y="2626806"/>
                </a:cubicBezTo>
                <a:cubicBezTo>
                  <a:pt x="1260" y="2468730"/>
                  <a:pt x="1671" y="2225690"/>
                  <a:pt x="0" y="2031036"/>
                </a:cubicBezTo>
                <a:cubicBezTo>
                  <a:pt x="-50700" y="1827026"/>
                  <a:pt x="28495" y="1538727"/>
                  <a:pt x="0" y="1313403"/>
                </a:cubicBezTo>
                <a:cubicBezTo>
                  <a:pt x="30529" y="1073310"/>
                  <a:pt x="16086" y="366677"/>
                  <a:pt x="0" y="0"/>
                </a:cubicBezTo>
                <a:close/>
              </a:path>
            </a:pathLst>
          </a:custGeom>
          <a:noFill/>
          <a:ln w="4762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77;p14">
            <a:extLst>
              <a:ext uri="{FF2B5EF4-FFF2-40B4-BE49-F238E27FC236}">
                <a16:creationId xmlns:a16="http://schemas.microsoft.com/office/drawing/2014/main" id="{8131C833-4A70-B69D-DB47-9F0C5A10DF4F}"/>
              </a:ext>
            </a:extLst>
          </p:cNvPr>
          <p:cNvSpPr/>
          <p:nvPr/>
        </p:nvSpPr>
        <p:spPr>
          <a:xfrm>
            <a:off x="2594635" y="1466397"/>
            <a:ext cx="4204406" cy="425796"/>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24" name="Google Shape;81;p14">
            <a:extLst>
              <a:ext uri="{FF2B5EF4-FFF2-40B4-BE49-F238E27FC236}">
                <a16:creationId xmlns:a16="http://schemas.microsoft.com/office/drawing/2014/main" id="{E5A1496E-3D34-3773-1914-7ED1EDD90226}"/>
              </a:ext>
            </a:extLst>
          </p:cNvPr>
          <p:cNvSpPr/>
          <p:nvPr/>
        </p:nvSpPr>
        <p:spPr>
          <a:xfrm>
            <a:off x="2599200" y="2029450"/>
            <a:ext cx="4203833" cy="425796"/>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2000">
              <a:latin typeface="+mn-lt"/>
            </a:endParaRPr>
          </a:p>
        </p:txBody>
      </p:sp>
      <p:sp>
        <p:nvSpPr>
          <p:cNvPr id="26" name="Google Shape;85;p14">
            <a:extLst>
              <a:ext uri="{FF2B5EF4-FFF2-40B4-BE49-F238E27FC236}">
                <a16:creationId xmlns:a16="http://schemas.microsoft.com/office/drawing/2014/main" id="{8D54DA90-C8FC-EBBB-E97C-BC18A0595778}"/>
              </a:ext>
            </a:extLst>
          </p:cNvPr>
          <p:cNvSpPr/>
          <p:nvPr/>
        </p:nvSpPr>
        <p:spPr>
          <a:xfrm>
            <a:off x="2591375" y="2593111"/>
            <a:ext cx="4204441" cy="425796"/>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2000">
              <a:latin typeface="+mn-lt"/>
            </a:endParaRPr>
          </a:p>
        </p:txBody>
      </p:sp>
      <p:sp>
        <p:nvSpPr>
          <p:cNvPr id="28" name="Google Shape;89;p14">
            <a:extLst>
              <a:ext uri="{FF2B5EF4-FFF2-40B4-BE49-F238E27FC236}">
                <a16:creationId xmlns:a16="http://schemas.microsoft.com/office/drawing/2014/main" id="{8C1BEFB4-0D97-D5E5-D589-88010CF99739}"/>
              </a:ext>
            </a:extLst>
          </p:cNvPr>
          <p:cNvSpPr/>
          <p:nvPr/>
        </p:nvSpPr>
        <p:spPr>
          <a:xfrm>
            <a:off x="2599291" y="3178539"/>
            <a:ext cx="4204756" cy="425796"/>
          </a:xfrm>
          <a:prstGeom prst="rect">
            <a:avLst/>
          </a:prstGeom>
          <a:solidFill>
            <a:srgbClr val="0E65F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2000">
              <a:latin typeface="+mn-lt"/>
            </a:endParaRPr>
          </a:p>
        </p:txBody>
      </p:sp>
      <p:sp>
        <p:nvSpPr>
          <p:cNvPr id="34" name="Google Shape;99;p14">
            <a:extLst>
              <a:ext uri="{FF2B5EF4-FFF2-40B4-BE49-F238E27FC236}">
                <a16:creationId xmlns:a16="http://schemas.microsoft.com/office/drawing/2014/main" id="{9E57236F-AEF7-D5DF-DEC0-8F6594110BE3}"/>
              </a:ext>
            </a:extLst>
          </p:cNvPr>
          <p:cNvSpPr/>
          <p:nvPr/>
        </p:nvSpPr>
        <p:spPr>
          <a:xfrm>
            <a:off x="2090720" y="2640418"/>
            <a:ext cx="355507" cy="367445"/>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40" name="Google Shape;99;p14">
            <a:extLst>
              <a:ext uri="{FF2B5EF4-FFF2-40B4-BE49-F238E27FC236}">
                <a16:creationId xmlns:a16="http://schemas.microsoft.com/office/drawing/2014/main" id="{A4E37B7D-068A-86DF-D1D5-22C761D1CB7C}"/>
              </a:ext>
            </a:extLst>
          </p:cNvPr>
          <p:cNvSpPr/>
          <p:nvPr/>
        </p:nvSpPr>
        <p:spPr>
          <a:xfrm>
            <a:off x="2090719" y="3214432"/>
            <a:ext cx="355507" cy="367445"/>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42" name="Google Shape;99;p14">
            <a:extLst>
              <a:ext uri="{FF2B5EF4-FFF2-40B4-BE49-F238E27FC236}">
                <a16:creationId xmlns:a16="http://schemas.microsoft.com/office/drawing/2014/main" id="{EEA9E87A-3161-D043-5DB2-90FA6D654D85}"/>
              </a:ext>
            </a:extLst>
          </p:cNvPr>
          <p:cNvSpPr/>
          <p:nvPr/>
        </p:nvSpPr>
        <p:spPr>
          <a:xfrm>
            <a:off x="2090719" y="1493589"/>
            <a:ext cx="355507" cy="367445"/>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43" name="Google Shape;99;p14">
            <a:extLst>
              <a:ext uri="{FF2B5EF4-FFF2-40B4-BE49-F238E27FC236}">
                <a16:creationId xmlns:a16="http://schemas.microsoft.com/office/drawing/2014/main" id="{010BBBAC-DF68-6E72-24D3-F76ABE7BD46C}"/>
              </a:ext>
            </a:extLst>
          </p:cNvPr>
          <p:cNvSpPr/>
          <p:nvPr/>
        </p:nvSpPr>
        <p:spPr>
          <a:xfrm>
            <a:off x="2090720" y="2048457"/>
            <a:ext cx="355507" cy="367445"/>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mn-lt"/>
            </a:endParaRPr>
          </a:p>
        </p:txBody>
      </p:sp>
      <p:sp>
        <p:nvSpPr>
          <p:cNvPr id="44" name="Google Shape;74;p14">
            <a:extLst>
              <a:ext uri="{FF2B5EF4-FFF2-40B4-BE49-F238E27FC236}">
                <a16:creationId xmlns:a16="http://schemas.microsoft.com/office/drawing/2014/main" id="{FF160773-D873-36A6-2969-530D34B8C071}"/>
              </a:ext>
            </a:extLst>
          </p:cNvPr>
          <p:cNvSpPr txBox="1"/>
          <p:nvPr/>
        </p:nvSpPr>
        <p:spPr>
          <a:xfrm>
            <a:off x="1204541" y="685800"/>
            <a:ext cx="3628258" cy="550545"/>
          </a:xfrm>
          <a:prstGeom prst="rect">
            <a:avLst/>
          </a:prstGeom>
          <a:noFill/>
          <a:ln>
            <a:noFill/>
          </a:ln>
        </p:spPr>
        <p:txBody>
          <a:bodyPr spcFirstLastPara="1" wrap="square" lIns="91425" tIns="91425" rIns="91425" bIns="91425" anchor="t" anchorCtr="0">
            <a:spAutoFit/>
          </a:bodyPr>
          <a:lstStyle/>
          <a:p>
            <a:r>
              <a:rPr lang="en-US" sz="2400" b="1" u="none" strike="noStrike" cap="none">
                <a:solidFill>
                  <a:srgbClr val="0944A1"/>
                </a:solidFill>
                <a:latin typeface="+mn-lt"/>
                <a:ea typeface="Arial" panose="020B0604020202020204"/>
                <a:cs typeface="Arial" panose="020B0604020202020204"/>
                <a:sym typeface="Arial" panose="020B0604020202020204"/>
              </a:rPr>
              <a:t>NỘI DUNG BÁO CÁO:</a:t>
            </a:r>
            <a:endParaRPr lang="en-US" sz="2400" b="1">
              <a:solidFill>
                <a:srgbClr val="0944A1"/>
              </a:solidFill>
              <a:latin typeface="+mn-lt"/>
            </a:endParaRPr>
          </a:p>
        </p:txBody>
      </p:sp>
      <p:sp>
        <p:nvSpPr>
          <p:cNvPr id="45" name="TextBox 44">
            <a:extLst>
              <a:ext uri="{FF2B5EF4-FFF2-40B4-BE49-F238E27FC236}">
                <a16:creationId xmlns:a16="http://schemas.microsoft.com/office/drawing/2014/main" id="{E4B9F69A-B869-AEE3-DF2C-701005BE2C7B}"/>
              </a:ext>
            </a:extLst>
          </p:cNvPr>
          <p:cNvSpPr txBox="1"/>
          <p:nvPr/>
        </p:nvSpPr>
        <p:spPr>
          <a:xfrm>
            <a:off x="2090411" y="2035474"/>
            <a:ext cx="4832747"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0" i="0" u="none" strike="noStrike" cap="none" dirty="0">
                <a:solidFill>
                  <a:schemeClr val="accent4">
                    <a:lumMod val="75000"/>
                  </a:schemeClr>
                </a:solidFill>
                <a:latin typeface="+mn-lt"/>
                <a:ea typeface="Arial" panose="020B0604020202020204"/>
                <a:cs typeface="Arial" panose="020B0604020202020204"/>
                <a:sym typeface="Arial" panose="020B0604020202020204"/>
              </a:rPr>
              <a:t>2.           </a:t>
            </a:r>
            <a:r>
              <a:rPr lang="en-US" sz="2000">
                <a:solidFill>
                  <a:schemeClr val="bg1"/>
                </a:solidFill>
                <a:latin typeface="+mn-lt"/>
                <a:sym typeface="+mn-ea"/>
              </a:rPr>
              <a:t>PHƯƠNG PHÁP ĐỀ XUẤT</a:t>
            </a:r>
            <a:endParaRPr lang="en-US" sz="2000" dirty="0">
              <a:solidFill>
                <a:schemeClr val="bg1"/>
              </a:solidFill>
              <a:latin typeface="+mn-lt"/>
            </a:endParaRPr>
          </a:p>
        </p:txBody>
      </p:sp>
      <p:sp>
        <p:nvSpPr>
          <p:cNvPr id="46" name="TextBox 45">
            <a:extLst>
              <a:ext uri="{FF2B5EF4-FFF2-40B4-BE49-F238E27FC236}">
                <a16:creationId xmlns:a16="http://schemas.microsoft.com/office/drawing/2014/main" id="{4B8B6B09-B8AA-831D-BE8B-B94A4F5BFD83}"/>
              </a:ext>
            </a:extLst>
          </p:cNvPr>
          <p:cNvSpPr txBox="1"/>
          <p:nvPr/>
        </p:nvSpPr>
        <p:spPr>
          <a:xfrm>
            <a:off x="2090411" y="1493540"/>
            <a:ext cx="4832747"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0" i="0" u="none" strike="noStrike" cap="none">
                <a:solidFill>
                  <a:schemeClr val="accent4">
                    <a:lumMod val="75000"/>
                  </a:schemeClr>
                </a:solidFill>
                <a:latin typeface="+mn-lt"/>
                <a:ea typeface="Arial" panose="020B0604020202020204"/>
                <a:cs typeface="Arial" panose="020B0604020202020204"/>
                <a:sym typeface="Arial" panose="020B0604020202020204"/>
              </a:rPr>
              <a:t>1.                   </a:t>
            </a:r>
            <a:r>
              <a:rPr lang="en-US" sz="2000">
                <a:solidFill>
                  <a:schemeClr val="accent4">
                    <a:lumMod val="75000"/>
                  </a:schemeClr>
                </a:solidFill>
                <a:latin typeface="+mn-lt"/>
              </a:rPr>
              <a:t> </a:t>
            </a:r>
          </a:p>
        </p:txBody>
      </p:sp>
      <p:sp>
        <p:nvSpPr>
          <p:cNvPr id="47" name="TextBox 46">
            <a:extLst>
              <a:ext uri="{FF2B5EF4-FFF2-40B4-BE49-F238E27FC236}">
                <a16:creationId xmlns:a16="http://schemas.microsoft.com/office/drawing/2014/main" id="{477CE7F6-F3C1-3E93-7387-955D3D8583FD}"/>
              </a:ext>
            </a:extLst>
          </p:cNvPr>
          <p:cNvSpPr txBox="1"/>
          <p:nvPr/>
        </p:nvSpPr>
        <p:spPr>
          <a:xfrm>
            <a:off x="2090420" y="3214370"/>
            <a:ext cx="4832985" cy="25463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sz="2000" b="0" i="0" u="none" strike="noStrike" cap="none">
                <a:solidFill>
                  <a:schemeClr val="accent4">
                    <a:lumMod val="75000"/>
                  </a:schemeClr>
                </a:solidFill>
                <a:latin typeface="+mn-lt"/>
                <a:ea typeface="Arial" panose="020B0604020202020204"/>
                <a:cs typeface="Arial" panose="020B0604020202020204"/>
                <a:sym typeface="Arial" panose="020B0604020202020204"/>
              </a:rPr>
              <a:t>4.  </a:t>
            </a:r>
            <a:r>
              <a:rPr lang="vi-VN" altLang="en-US" sz="2000" b="0" i="0" u="none" strike="noStrike" cap="none">
                <a:solidFill>
                  <a:schemeClr val="accent4">
                    <a:lumMod val="75000"/>
                  </a:schemeClr>
                </a:solidFill>
                <a:latin typeface="+mn-lt"/>
                <a:ea typeface="Arial" panose="020B0604020202020204"/>
                <a:cs typeface="Arial" panose="020B0604020202020204"/>
                <a:sym typeface="Arial" panose="020B0604020202020204"/>
              </a:rPr>
              <a:t>  </a:t>
            </a:r>
            <a:r>
              <a:rPr lang="en-US" sz="1900">
                <a:solidFill>
                  <a:schemeClr val="bg1"/>
                </a:solidFill>
                <a:latin typeface="+mn-lt"/>
                <a:sym typeface="+mn-ea"/>
              </a:rPr>
              <a:t>KẾT LUẬN VÀ HƯỚNG PHÁT TRIỂN</a:t>
            </a:r>
            <a:endParaRPr lang="en-US" sz="1900">
              <a:solidFill>
                <a:schemeClr val="bg1"/>
              </a:solidFill>
              <a:latin typeface="+mn-lt"/>
            </a:endParaRPr>
          </a:p>
        </p:txBody>
      </p:sp>
      <p:sp>
        <p:nvSpPr>
          <p:cNvPr id="48" name="TextBox 47">
            <a:extLst>
              <a:ext uri="{FF2B5EF4-FFF2-40B4-BE49-F238E27FC236}">
                <a16:creationId xmlns:a16="http://schemas.microsoft.com/office/drawing/2014/main" id="{ED960F80-341C-A5FA-A864-96C454922666}"/>
              </a:ext>
            </a:extLst>
          </p:cNvPr>
          <p:cNvSpPr txBox="1"/>
          <p:nvPr/>
        </p:nvSpPr>
        <p:spPr>
          <a:xfrm>
            <a:off x="2090420" y="2635250"/>
            <a:ext cx="4832985" cy="309245"/>
          </a:xfrm>
          <a:prstGeom prst="rect">
            <a:avLst/>
          </a:prstGeom>
          <a:noFill/>
        </p:spPr>
        <p:txBody>
          <a:bodyPr rot="0" spcFirstLastPara="0" vertOverflow="overflow" horzOverflow="overflow" vert="horz" wrap="square" lIns="91440" tIns="45720" rIns="91440" bIns="45720" numCol="1" spcCol="0" rtlCol="0" fromWordArt="0" anchor="t" anchorCtr="0" forceAA="0" compatLnSpc="1">
            <a:noAutofit/>
          </a:bodyPr>
          <a:lstStyle/>
          <a:p>
            <a:r>
              <a:rPr lang="en-US" sz="2000" b="0" i="0" u="none" strike="noStrike" cap="none">
                <a:solidFill>
                  <a:schemeClr val="accent4">
                    <a:lumMod val="75000"/>
                  </a:schemeClr>
                </a:solidFill>
                <a:latin typeface="+mn-lt"/>
                <a:ea typeface="Arial" panose="020B0604020202020204"/>
                <a:cs typeface="Arial" panose="020B0604020202020204"/>
                <a:sym typeface="Arial" panose="020B0604020202020204"/>
              </a:rPr>
              <a:t>3.          </a:t>
            </a:r>
            <a:r>
              <a:rPr lang="vi-VN" altLang="en-US" sz="2000" b="0" i="0" u="none" strike="noStrike" cap="none">
                <a:solidFill>
                  <a:schemeClr val="accent4">
                    <a:lumMod val="75000"/>
                  </a:schemeClr>
                </a:solidFill>
                <a:latin typeface="+mn-lt"/>
                <a:ea typeface="Arial" panose="020B0604020202020204"/>
                <a:cs typeface="Arial" panose="020B0604020202020204"/>
                <a:sym typeface="Arial" panose="020B0604020202020204"/>
              </a:rPr>
              <a:t>  </a:t>
            </a:r>
            <a:r>
              <a:rPr lang="en-US" sz="2000">
                <a:solidFill>
                  <a:schemeClr val="bg1"/>
                </a:solidFill>
                <a:latin typeface="+mn-lt"/>
                <a:sym typeface="+mn-ea"/>
              </a:rPr>
              <a:t>KẾT QUẢ THỰC NGHIỆM</a:t>
            </a:r>
            <a:endParaRPr lang="en-US" sz="2000">
              <a:solidFill>
                <a:schemeClr val="bg1"/>
              </a:solidFill>
              <a:latin typeface="+mn-lt"/>
            </a:endParaRPr>
          </a:p>
          <a:p>
            <a:endParaRPr lang="en-US" sz="2000">
              <a:solidFill>
                <a:schemeClr val="bg1"/>
              </a:solidFill>
              <a:latin typeface="+mn-lt"/>
            </a:endParaRPr>
          </a:p>
        </p:txBody>
      </p:sp>
      <p:sp>
        <p:nvSpPr>
          <p:cNvPr id="49" name="TextBox 48">
            <a:extLst>
              <a:ext uri="{FF2B5EF4-FFF2-40B4-BE49-F238E27FC236}">
                <a16:creationId xmlns:a16="http://schemas.microsoft.com/office/drawing/2014/main" id="{3E807FDD-4E6C-EB25-FD93-172FDDB683BE}"/>
              </a:ext>
            </a:extLst>
          </p:cNvPr>
          <p:cNvSpPr txBox="1"/>
          <p:nvPr/>
        </p:nvSpPr>
        <p:spPr>
          <a:xfrm>
            <a:off x="3376108" y="1522947"/>
            <a:ext cx="3755659"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a:solidFill>
                  <a:schemeClr val="bg1"/>
                </a:solidFill>
                <a:latin typeface="+mn-lt"/>
              </a:rPr>
              <a:t>GIỚI THIỆU ĐỀ TÀI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45719" y="726127"/>
            <a:ext cx="3432810" cy="577850"/>
          </a:xfrm>
          <a:prstGeom prst="rect">
            <a:avLst/>
          </a:prstGeom>
          <a:noFill/>
        </p:spPr>
        <p:txBody>
          <a:bodyPr wrap="square" lIns="91440" tIns="45720" rIns="91440" bIns="45720" anchor="t">
            <a:spAutoFit/>
          </a:bodyPr>
          <a:lstStyle/>
          <a:p>
            <a:pPr algn="ctr">
              <a:lnSpc>
                <a:spcPct val="150000"/>
              </a:lnSpc>
              <a:buSzPct val="100000"/>
            </a:pPr>
            <a:r>
              <a:rPr lang="en-US" sz="2400" b="1" dirty="0" err="1">
                <a:solidFill>
                  <a:srgbClr val="0070C0"/>
                </a:solidFill>
                <a:latin typeface="+mn-lt"/>
                <a:ea typeface="Tahoma" panose="020B0604030504040204"/>
                <a:cs typeface="Tahoma" panose="020B0604030504040204"/>
              </a:rPr>
              <a:t>Mô-đun</a:t>
            </a:r>
            <a:r>
              <a:rPr lang="en-US" sz="2400" b="1" dirty="0">
                <a:solidFill>
                  <a:srgbClr val="0070C0"/>
                </a:solidFill>
                <a:latin typeface="+mn-lt"/>
                <a:ea typeface="Tahoma" panose="020B0604030504040204"/>
                <a:cs typeface="Tahoma" panose="020B0604030504040204"/>
              </a:rPr>
              <a:t> PPM </a:t>
            </a:r>
          </a:p>
        </p:txBody>
      </p:sp>
      <p:pic>
        <p:nvPicPr>
          <p:cNvPr id="3" name="Picture 2" descr="A diagram of a pyramid pooling module&#10;&#10;Description automatically generated"/>
          <p:cNvPicPr>
            <a:picLocks noChangeAspect="1"/>
          </p:cNvPicPr>
          <p:nvPr/>
        </p:nvPicPr>
        <p:blipFill>
          <a:blip r:embed="rId2"/>
          <a:stretch>
            <a:fillRect/>
          </a:stretch>
        </p:blipFill>
        <p:spPr>
          <a:xfrm>
            <a:off x="1409700" y="1244140"/>
            <a:ext cx="6181725" cy="3379121"/>
          </a:xfrm>
          <a:prstGeom prst="rect">
            <a:avLst/>
          </a:prstGeom>
        </p:spPr>
      </p:pic>
      <p:pic>
        <p:nvPicPr>
          <p:cNvPr id="4" name="Picture 3"/>
          <p:cNvPicPr>
            <a:picLocks noChangeAspect="1"/>
          </p:cNvPicPr>
          <p:nvPr/>
        </p:nvPicPr>
        <p:blipFill>
          <a:blip r:embed="rId3"/>
          <a:stretch>
            <a:fillRect/>
          </a:stretch>
        </p:blipFill>
        <p:spPr>
          <a:xfrm>
            <a:off x="0" y="4776022"/>
            <a:ext cx="9144000" cy="11057"/>
          </a:xfrm>
          <a:prstGeom prst="rect">
            <a:avLst/>
          </a:prstGeom>
        </p:spPr>
      </p:pic>
      <p:sp>
        <p:nvSpPr>
          <p:cNvPr id="6" name="TextBox 5"/>
          <p:cNvSpPr txBox="1"/>
          <p:nvPr/>
        </p:nvSpPr>
        <p:spPr>
          <a:xfrm>
            <a:off x="171361" y="4855224"/>
            <a:ext cx="86537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Zhao et al. "Pyramid scene parsing network". Proceedings of the IEEE conference on computer vision and pattern recognition (2017): 2881-2890.</a:t>
            </a:r>
          </a:p>
          <a:p>
            <a:endParaRPr lang="en-US" sz="100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45719" y="840427"/>
            <a:ext cx="3432810" cy="577850"/>
          </a:xfrm>
          <a:prstGeom prst="rect">
            <a:avLst/>
          </a:prstGeom>
          <a:noFill/>
        </p:spPr>
        <p:txBody>
          <a:bodyPr wrap="square" lIns="91440" tIns="45720" rIns="91440" bIns="45720" anchor="t">
            <a:spAutoFit/>
          </a:bodyPr>
          <a:lstStyle/>
          <a:p>
            <a:pPr algn="ctr">
              <a:lnSpc>
                <a:spcPct val="150000"/>
              </a:lnSpc>
              <a:buSzPct val="100000"/>
            </a:pPr>
            <a:r>
              <a:rPr lang="en-US" sz="2400" b="1">
                <a:solidFill>
                  <a:srgbClr val="0070C0"/>
                </a:solidFill>
                <a:latin typeface="+mn-lt"/>
                <a:ea typeface="Tahoma" panose="020B0604030504040204"/>
                <a:cs typeface="Tahoma" panose="020B0604030504040204"/>
              </a:rPr>
              <a:t>Mô-</a:t>
            </a:r>
            <a:r>
              <a:rPr lang="en-US" sz="2400" b="1" err="1">
                <a:solidFill>
                  <a:srgbClr val="0070C0"/>
                </a:solidFill>
                <a:latin typeface="+mn-lt"/>
                <a:ea typeface="Tahoma" panose="020B0604030504040204"/>
                <a:cs typeface="Tahoma" panose="020B0604030504040204"/>
              </a:rPr>
              <a:t>đun</a:t>
            </a:r>
            <a:r>
              <a:rPr lang="en-US" sz="2400" b="1">
                <a:solidFill>
                  <a:srgbClr val="0070C0"/>
                </a:solidFill>
                <a:latin typeface="+mn-lt"/>
                <a:ea typeface="Tahoma" panose="020B0604030504040204"/>
                <a:cs typeface="Tahoma" panose="020B0604030504040204"/>
              </a:rPr>
              <a:t> PPM </a:t>
            </a:r>
          </a:p>
        </p:txBody>
      </p:sp>
      <p:pic>
        <p:nvPicPr>
          <p:cNvPr id="4" name="Picture 3"/>
          <p:cNvPicPr>
            <a:picLocks noChangeAspect="1"/>
          </p:cNvPicPr>
          <p:nvPr/>
        </p:nvPicPr>
        <p:blipFill>
          <a:blip r:embed="rId2"/>
          <a:stretch>
            <a:fillRect/>
          </a:stretch>
        </p:blipFill>
        <p:spPr>
          <a:xfrm>
            <a:off x="0" y="4776022"/>
            <a:ext cx="9144000" cy="11057"/>
          </a:xfrm>
          <a:prstGeom prst="rect">
            <a:avLst/>
          </a:prstGeom>
        </p:spPr>
      </p:pic>
      <p:sp>
        <p:nvSpPr>
          <p:cNvPr id="6" name="TextBox 5"/>
          <p:cNvSpPr txBox="1"/>
          <p:nvPr/>
        </p:nvSpPr>
        <p:spPr>
          <a:xfrm>
            <a:off x="171361" y="4855224"/>
            <a:ext cx="865372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Zhao et al. "Pyramid scene parsing network". Proceedings of the IEEE conference on computer vision and pattern recognition (2017): 2881-2890.</a:t>
            </a:r>
          </a:p>
          <a:p>
            <a:endParaRPr lang="en-US" sz="1000">
              <a:latin typeface="+mn-lt"/>
            </a:endParaRPr>
          </a:p>
        </p:txBody>
      </p:sp>
      <p:sp>
        <p:nvSpPr>
          <p:cNvPr id="2" name="TextBox 1"/>
          <p:cNvSpPr txBox="1"/>
          <p:nvPr/>
        </p:nvSpPr>
        <p:spPr>
          <a:xfrm>
            <a:off x="725697" y="1530936"/>
            <a:ext cx="7809088" cy="2183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a:latin typeface="+mn-lt"/>
              </a:rPr>
              <a:t>Pyramid Pooling Module (PPM)</a:t>
            </a:r>
            <a:r>
              <a:rPr lang="en-US" sz="1800" dirty="0">
                <a:latin typeface="+mn-lt"/>
              </a:rPr>
              <a:t> chia </a:t>
            </a:r>
            <a:r>
              <a:rPr lang="en-US" sz="1800" dirty="0" err="1">
                <a:latin typeface="+mn-lt"/>
              </a:rPr>
              <a:t>hình</a:t>
            </a:r>
            <a:r>
              <a:rPr lang="en-US" sz="1800" dirty="0">
                <a:latin typeface="+mn-lt"/>
              </a:rPr>
              <a:t> </a:t>
            </a:r>
            <a:r>
              <a:rPr lang="en-US" sz="1800" dirty="0" err="1">
                <a:latin typeface="+mn-lt"/>
              </a:rPr>
              <a:t>ảnh</a:t>
            </a:r>
            <a:r>
              <a:rPr lang="en-US" sz="1800" dirty="0">
                <a:latin typeface="+mn-lt"/>
              </a:rPr>
              <a:t> </a:t>
            </a:r>
            <a:r>
              <a:rPr lang="en-US" sz="1800" dirty="0" err="1">
                <a:latin typeface="+mn-lt"/>
              </a:rPr>
              <a:t>đầu</a:t>
            </a:r>
            <a:r>
              <a:rPr lang="en-US" sz="1800" dirty="0">
                <a:latin typeface="+mn-lt"/>
              </a:rPr>
              <a:t> </a:t>
            </a:r>
            <a:r>
              <a:rPr lang="en-US" sz="1800" dirty="0" err="1">
                <a:latin typeface="+mn-lt"/>
              </a:rPr>
              <a:t>vào</a:t>
            </a:r>
            <a:r>
              <a:rPr lang="en-US" sz="1800" dirty="0">
                <a:latin typeface="+mn-lt"/>
              </a:rPr>
              <a:t> </a:t>
            </a:r>
            <a:r>
              <a:rPr lang="en-US" sz="1800" dirty="0" err="1">
                <a:latin typeface="+mn-lt"/>
              </a:rPr>
              <a:t>thành</a:t>
            </a:r>
            <a:r>
              <a:rPr lang="en-US" sz="1800" dirty="0">
                <a:latin typeface="+mn-lt"/>
              </a:rPr>
              <a:t> </a:t>
            </a:r>
            <a:r>
              <a:rPr lang="en-US" sz="1800" dirty="0" err="1">
                <a:latin typeface="+mn-lt"/>
              </a:rPr>
              <a:t>các</a:t>
            </a:r>
            <a:r>
              <a:rPr lang="en-US" sz="1800" dirty="0">
                <a:latin typeface="+mn-lt"/>
              </a:rPr>
              <a:t> </a:t>
            </a:r>
            <a:r>
              <a:rPr lang="en-US" sz="1800" dirty="0" err="1">
                <a:latin typeface="+mn-lt"/>
              </a:rPr>
              <a:t>phạm</a:t>
            </a:r>
            <a:r>
              <a:rPr lang="en-US" sz="1800" dirty="0">
                <a:latin typeface="+mn-lt"/>
              </a:rPr>
              <a:t> vi </a:t>
            </a:r>
            <a:r>
              <a:rPr lang="en-US" sz="1800" dirty="0" err="1">
                <a:latin typeface="+mn-lt"/>
              </a:rPr>
              <a:t>hoặc</a:t>
            </a:r>
            <a:r>
              <a:rPr lang="en-US" sz="1800" dirty="0">
                <a:latin typeface="+mn-lt"/>
              </a:rPr>
              <a:t> </a:t>
            </a:r>
            <a:r>
              <a:rPr lang="en-US" sz="1800" dirty="0" err="1">
                <a:latin typeface="+mn-lt"/>
              </a:rPr>
              <a:t>cửa</a:t>
            </a:r>
            <a:r>
              <a:rPr lang="en-US" sz="1800" dirty="0">
                <a:latin typeface="+mn-lt"/>
              </a:rPr>
              <a:t> </a:t>
            </a:r>
            <a:r>
              <a:rPr lang="en-US" sz="1800" dirty="0" err="1">
                <a:latin typeface="+mn-lt"/>
              </a:rPr>
              <a:t>sổ</a:t>
            </a:r>
            <a:r>
              <a:rPr lang="en-US" sz="1800" dirty="0">
                <a:latin typeface="+mn-lt"/>
              </a:rPr>
              <a:t> con </a:t>
            </a:r>
            <a:r>
              <a:rPr lang="en-US" sz="1800" dirty="0" err="1">
                <a:latin typeface="+mn-lt"/>
              </a:rPr>
              <a:t>với</a:t>
            </a:r>
            <a:r>
              <a:rPr lang="en-US" sz="1800" dirty="0">
                <a:latin typeface="+mn-lt"/>
              </a:rPr>
              <a:t> </a:t>
            </a:r>
            <a:r>
              <a:rPr lang="en-US" sz="1800" dirty="0" err="1">
                <a:latin typeface="+mn-lt"/>
              </a:rPr>
              <a:t>các</a:t>
            </a:r>
            <a:r>
              <a:rPr lang="en-US" sz="1800" dirty="0">
                <a:latin typeface="+mn-lt"/>
              </a:rPr>
              <a:t> </a:t>
            </a:r>
            <a:r>
              <a:rPr lang="en-US" sz="1800" dirty="0" err="1">
                <a:latin typeface="+mn-lt"/>
              </a:rPr>
              <a:t>kích</a:t>
            </a:r>
            <a:r>
              <a:rPr lang="en-US" sz="1800" dirty="0">
                <a:latin typeface="+mn-lt"/>
              </a:rPr>
              <a:t> </a:t>
            </a:r>
            <a:r>
              <a:rPr lang="en-US" sz="1800" dirty="0" err="1">
                <a:latin typeface="+mn-lt"/>
              </a:rPr>
              <a:t>thước</a:t>
            </a:r>
            <a:r>
              <a:rPr lang="en-US" sz="1800" dirty="0">
                <a:latin typeface="+mn-lt"/>
              </a:rPr>
              <a:t> </a:t>
            </a:r>
            <a:r>
              <a:rPr lang="en-US" sz="1800" dirty="0" err="1">
                <a:latin typeface="+mn-lt"/>
              </a:rPr>
              <a:t>khác</a:t>
            </a:r>
            <a:r>
              <a:rPr lang="en-US" sz="1800" dirty="0">
                <a:latin typeface="+mn-lt"/>
              </a:rPr>
              <a:t> </a:t>
            </a:r>
            <a:r>
              <a:rPr lang="en-US" sz="1800" dirty="0" err="1">
                <a:latin typeface="+mn-lt"/>
              </a:rPr>
              <a:t>nhau</a:t>
            </a:r>
            <a:r>
              <a:rPr lang="en-US" sz="1800" dirty="0">
                <a:latin typeface="+mn-lt"/>
              </a:rPr>
              <a:t>, </a:t>
            </a:r>
            <a:r>
              <a:rPr lang="en-US" sz="1800" dirty="0" err="1">
                <a:latin typeface="+mn-lt"/>
              </a:rPr>
              <a:t>thực</a:t>
            </a:r>
            <a:r>
              <a:rPr lang="en-US" sz="1800" dirty="0">
                <a:latin typeface="+mn-lt"/>
              </a:rPr>
              <a:t> </a:t>
            </a:r>
            <a:r>
              <a:rPr lang="en-US" sz="1800" dirty="0" err="1">
                <a:latin typeface="+mn-lt"/>
              </a:rPr>
              <a:t>hiện</a:t>
            </a:r>
            <a:r>
              <a:rPr lang="en-US" sz="1800" dirty="0">
                <a:latin typeface="+mn-lt"/>
              </a:rPr>
              <a:t> </a:t>
            </a:r>
            <a:r>
              <a:rPr lang="en-US" sz="1800" dirty="0" err="1">
                <a:latin typeface="+mn-lt"/>
              </a:rPr>
              <a:t>phép</a:t>
            </a:r>
            <a:r>
              <a:rPr lang="en-US" sz="1800" dirty="0">
                <a:latin typeface="+mn-lt"/>
              </a:rPr>
              <a:t> </a:t>
            </a:r>
            <a:r>
              <a:rPr lang="en-US" sz="1800" dirty="0" err="1">
                <a:latin typeface="+mn-lt"/>
              </a:rPr>
              <a:t>gom</a:t>
            </a:r>
            <a:r>
              <a:rPr lang="en-US" sz="1800" dirty="0">
                <a:latin typeface="+mn-lt"/>
              </a:rPr>
              <a:t> </a:t>
            </a:r>
            <a:r>
              <a:rPr lang="en-US" sz="1800" dirty="0" err="1">
                <a:latin typeface="+mn-lt"/>
              </a:rPr>
              <a:t>nhóm</a:t>
            </a:r>
            <a:r>
              <a:rPr lang="en-US" sz="1800" dirty="0">
                <a:latin typeface="+mn-lt"/>
              </a:rPr>
              <a:t> (pooling operation) </a:t>
            </a:r>
            <a:r>
              <a:rPr lang="en-US" sz="1800" dirty="0" err="1">
                <a:latin typeface="+mn-lt"/>
              </a:rPr>
              <a:t>trong</a:t>
            </a:r>
            <a:r>
              <a:rPr lang="en-US" sz="1800" dirty="0">
                <a:latin typeface="+mn-lt"/>
              </a:rPr>
              <a:t> </a:t>
            </a:r>
            <a:r>
              <a:rPr lang="en-US" sz="1800" dirty="0" err="1">
                <a:latin typeface="+mn-lt"/>
              </a:rPr>
              <a:t>từng</a:t>
            </a:r>
            <a:r>
              <a:rPr lang="en-US" sz="1800" dirty="0">
                <a:latin typeface="+mn-lt"/>
              </a:rPr>
              <a:t> </a:t>
            </a:r>
            <a:r>
              <a:rPr lang="en-US" sz="1800" dirty="0" err="1">
                <a:latin typeface="+mn-lt"/>
              </a:rPr>
              <a:t>cửa</a:t>
            </a:r>
            <a:r>
              <a:rPr lang="en-US" sz="1800" dirty="0">
                <a:latin typeface="+mn-lt"/>
              </a:rPr>
              <a:t> </a:t>
            </a:r>
            <a:r>
              <a:rPr lang="en-US" sz="1800" dirty="0" err="1">
                <a:latin typeface="+mn-lt"/>
              </a:rPr>
              <a:t>sổ</a:t>
            </a:r>
            <a:r>
              <a:rPr lang="en-US" sz="1800" dirty="0">
                <a:latin typeface="+mn-lt"/>
              </a:rPr>
              <a:t> con. </a:t>
            </a:r>
          </a:p>
          <a:p>
            <a:pPr marL="285750" indent="-285750">
              <a:buFont typeface="Wingdings" panose="05000000000000000000"/>
              <a:buChar char="§"/>
            </a:pPr>
            <a:endParaRPr lang="en-US" sz="1800" dirty="0">
              <a:latin typeface="+mn-lt"/>
            </a:endParaRPr>
          </a:p>
          <a:p>
            <a:pPr marL="285750" indent="-285750">
              <a:buFont typeface="Wingdings" panose="05000000000000000000"/>
              <a:buChar char="§"/>
            </a:pPr>
            <a:r>
              <a:rPr lang="en-US" sz="1800" dirty="0" err="1">
                <a:latin typeface="+mn-lt"/>
              </a:rPr>
              <a:t>Các</a:t>
            </a:r>
            <a:r>
              <a:rPr lang="en-US" sz="1800" dirty="0">
                <a:latin typeface="+mn-lt"/>
              </a:rPr>
              <a:t> </a:t>
            </a:r>
            <a:r>
              <a:rPr lang="en-US" sz="1800" dirty="0" err="1">
                <a:latin typeface="+mn-lt"/>
              </a:rPr>
              <a:t>thông</a:t>
            </a:r>
            <a:r>
              <a:rPr lang="en-US" sz="1800" dirty="0">
                <a:latin typeface="+mn-lt"/>
              </a:rPr>
              <a:t> tin </a:t>
            </a:r>
            <a:r>
              <a:rPr lang="en-US" sz="1800" dirty="0" err="1">
                <a:latin typeface="+mn-lt"/>
              </a:rPr>
              <a:t>từ</a:t>
            </a:r>
            <a:r>
              <a:rPr lang="en-US" sz="1800" dirty="0">
                <a:latin typeface="+mn-lt"/>
              </a:rPr>
              <a:t> </a:t>
            </a:r>
            <a:r>
              <a:rPr lang="en-US" sz="1800" dirty="0" err="1">
                <a:latin typeface="+mn-lt"/>
              </a:rPr>
              <a:t>các</a:t>
            </a:r>
            <a:r>
              <a:rPr lang="en-US" sz="1800" dirty="0">
                <a:latin typeface="+mn-lt"/>
              </a:rPr>
              <a:t> </a:t>
            </a:r>
            <a:r>
              <a:rPr lang="en-US" sz="1800" dirty="0" err="1">
                <a:latin typeface="+mn-lt"/>
              </a:rPr>
              <a:t>cửa</a:t>
            </a:r>
            <a:r>
              <a:rPr lang="en-US" sz="1800" dirty="0">
                <a:latin typeface="+mn-lt"/>
              </a:rPr>
              <a:t> </a:t>
            </a:r>
            <a:r>
              <a:rPr lang="en-US" sz="1800" dirty="0" err="1">
                <a:latin typeface="+mn-lt"/>
              </a:rPr>
              <a:t>sổ</a:t>
            </a:r>
            <a:r>
              <a:rPr lang="en-US" sz="1800" dirty="0">
                <a:latin typeface="+mn-lt"/>
              </a:rPr>
              <a:t> con </a:t>
            </a:r>
            <a:r>
              <a:rPr lang="en-US" sz="1800" dirty="0" err="1">
                <a:latin typeface="+mn-lt"/>
              </a:rPr>
              <a:t>này</a:t>
            </a:r>
            <a:r>
              <a:rPr lang="en-US" sz="1800" dirty="0">
                <a:latin typeface="+mn-lt"/>
              </a:rPr>
              <a:t> </a:t>
            </a:r>
            <a:r>
              <a:rPr lang="en-US" sz="1800" dirty="0" err="1">
                <a:latin typeface="+mn-lt"/>
              </a:rPr>
              <a:t>được</a:t>
            </a:r>
            <a:r>
              <a:rPr lang="en-US" sz="1800" dirty="0">
                <a:latin typeface="+mn-lt"/>
              </a:rPr>
              <a:t> </a:t>
            </a:r>
            <a:r>
              <a:rPr lang="en-US" sz="1800" dirty="0" err="1">
                <a:latin typeface="+mn-lt"/>
              </a:rPr>
              <a:t>tổng</a:t>
            </a:r>
            <a:r>
              <a:rPr lang="en-US" sz="1800" dirty="0">
                <a:latin typeface="+mn-lt"/>
              </a:rPr>
              <a:t> </a:t>
            </a:r>
            <a:r>
              <a:rPr lang="en-US" sz="1800" dirty="0" err="1">
                <a:latin typeface="+mn-lt"/>
              </a:rPr>
              <a:t>hợp</a:t>
            </a:r>
            <a:r>
              <a:rPr lang="en-US" sz="1800" dirty="0">
                <a:latin typeface="+mn-lt"/>
              </a:rPr>
              <a:t> </a:t>
            </a:r>
            <a:r>
              <a:rPr lang="en-US" sz="1800" dirty="0" err="1">
                <a:latin typeface="+mn-lt"/>
              </a:rPr>
              <a:t>lại</a:t>
            </a:r>
            <a:r>
              <a:rPr lang="en-US" sz="1800" dirty="0">
                <a:latin typeface="+mn-lt"/>
              </a:rPr>
              <a:t> </a:t>
            </a:r>
            <a:r>
              <a:rPr lang="en-US" sz="1800" dirty="0" err="1">
                <a:latin typeface="+mn-lt"/>
              </a:rPr>
              <a:t>để</a:t>
            </a:r>
            <a:r>
              <a:rPr lang="en-US" sz="1800" dirty="0">
                <a:latin typeface="+mn-lt"/>
              </a:rPr>
              <a:t> </a:t>
            </a:r>
            <a:r>
              <a:rPr lang="en-US" sz="1800" dirty="0" err="1">
                <a:latin typeface="+mn-lt"/>
              </a:rPr>
              <a:t>tạo</a:t>
            </a:r>
            <a:r>
              <a:rPr lang="en-US" sz="1800" dirty="0">
                <a:latin typeface="+mn-lt"/>
              </a:rPr>
              <a:t> </a:t>
            </a:r>
            <a:r>
              <a:rPr lang="en-US" sz="1800" dirty="0" err="1">
                <a:latin typeface="+mn-lt"/>
              </a:rPr>
              <a:t>ra</a:t>
            </a:r>
            <a:r>
              <a:rPr lang="en-US" sz="1800" dirty="0">
                <a:latin typeface="+mn-lt"/>
              </a:rPr>
              <a:t> </a:t>
            </a:r>
            <a:r>
              <a:rPr lang="en-US" sz="1800" dirty="0" err="1">
                <a:latin typeface="+mn-lt"/>
              </a:rPr>
              <a:t>một</a:t>
            </a:r>
            <a:r>
              <a:rPr lang="en-US" sz="1800" dirty="0">
                <a:latin typeface="+mn-lt"/>
              </a:rPr>
              <a:t> </a:t>
            </a:r>
            <a:r>
              <a:rPr lang="en-US" sz="1800" dirty="0" err="1">
                <a:latin typeface="+mn-lt"/>
              </a:rPr>
              <a:t>biểu</a:t>
            </a:r>
            <a:r>
              <a:rPr lang="en-US" sz="1800" dirty="0">
                <a:latin typeface="+mn-lt"/>
              </a:rPr>
              <a:t> </a:t>
            </a:r>
            <a:r>
              <a:rPr lang="en-US" sz="1800" dirty="0" err="1">
                <a:latin typeface="+mn-lt"/>
              </a:rPr>
              <a:t>đồ</a:t>
            </a:r>
            <a:r>
              <a:rPr lang="en-US" sz="1800" dirty="0">
                <a:latin typeface="+mn-lt"/>
              </a:rPr>
              <a:t> </a:t>
            </a:r>
            <a:r>
              <a:rPr lang="en-US" sz="1800" dirty="0" err="1">
                <a:latin typeface="+mn-lt"/>
              </a:rPr>
              <a:t>của</a:t>
            </a:r>
            <a:r>
              <a:rPr lang="en-US" sz="1800" dirty="0">
                <a:latin typeface="+mn-lt"/>
              </a:rPr>
              <a:t> </a:t>
            </a:r>
            <a:r>
              <a:rPr lang="en-US" sz="1800" dirty="0" err="1">
                <a:latin typeface="+mn-lt"/>
              </a:rPr>
              <a:t>hình</a:t>
            </a:r>
            <a:r>
              <a:rPr lang="en-US" sz="1800" dirty="0">
                <a:latin typeface="+mn-lt"/>
              </a:rPr>
              <a:t> </a:t>
            </a:r>
            <a:r>
              <a:rPr lang="en-US" sz="1800" dirty="0" err="1">
                <a:latin typeface="+mn-lt"/>
              </a:rPr>
              <a:t>ảnh</a:t>
            </a:r>
            <a:r>
              <a:rPr lang="en-US" sz="1800" dirty="0">
                <a:latin typeface="+mn-lt"/>
              </a:rPr>
              <a:t> ở </a:t>
            </a:r>
            <a:r>
              <a:rPr lang="en-US" sz="1800" dirty="0" err="1">
                <a:latin typeface="+mn-lt"/>
              </a:rPr>
              <a:t>nhiều</a:t>
            </a:r>
            <a:r>
              <a:rPr lang="en-US" sz="1800" dirty="0">
                <a:latin typeface="+mn-lt"/>
              </a:rPr>
              <a:t> </a:t>
            </a:r>
            <a:r>
              <a:rPr lang="en-US" sz="1800" dirty="0" err="1">
                <a:latin typeface="+mn-lt"/>
              </a:rPr>
              <a:t>tỷ</a:t>
            </a:r>
            <a:r>
              <a:rPr lang="en-US" sz="1800" dirty="0">
                <a:latin typeface="+mn-lt"/>
              </a:rPr>
              <a:t> </a:t>
            </a:r>
            <a:r>
              <a:rPr lang="en-US" sz="1800" dirty="0" err="1">
                <a:latin typeface="+mn-lt"/>
              </a:rPr>
              <a:t>lệ</a:t>
            </a:r>
            <a:r>
              <a:rPr lang="en-US" sz="1800" dirty="0">
                <a:latin typeface="+mn-lt"/>
              </a:rPr>
              <a:t> </a:t>
            </a:r>
            <a:r>
              <a:rPr lang="en-US" sz="1800" dirty="0" err="1">
                <a:latin typeface="+mn-lt"/>
              </a:rPr>
              <a:t>kích</a:t>
            </a:r>
            <a:r>
              <a:rPr lang="en-US" sz="1800" dirty="0">
                <a:latin typeface="+mn-lt"/>
              </a:rPr>
              <a:t> </a:t>
            </a:r>
            <a:r>
              <a:rPr lang="en-US" sz="1800" dirty="0" err="1">
                <a:latin typeface="+mn-lt"/>
              </a:rPr>
              <a:t>thước</a:t>
            </a:r>
            <a:r>
              <a:rPr lang="en-US" sz="1800" dirty="0">
                <a:latin typeface="+mn-lt"/>
              </a:rPr>
              <a:t> </a:t>
            </a:r>
            <a:r>
              <a:rPr lang="en-US" sz="1800" dirty="0" err="1">
                <a:latin typeface="+mn-lt"/>
              </a:rPr>
              <a:t>khác</a:t>
            </a:r>
            <a:r>
              <a:rPr lang="en-US" sz="1800" dirty="0">
                <a:latin typeface="+mn-lt"/>
              </a:rPr>
              <a:t> </a:t>
            </a:r>
            <a:r>
              <a:rPr lang="en-US" sz="1800" dirty="0" err="1">
                <a:latin typeface="+mn-lt"/>
              </a:rPr>
              <a:t>nhau</a:t>
            </a:r>
            <a:r>
              <a:rPr lang="en-US" sz="1800" dirty="0">
                <a:latin typeface="+mn-lt"/>
              </a:rPr>
              <a:t>. </a:t>
            </a:r>
          </a:p>
          <a:p>
            <a:endParaRPr lang="en-US" dirty="0">
              <a:latin typeface="+mn-lt"/>
            </a:endParaRPr>
          </a:p>
          <a:p>
            <a:pPr algn="l"/>
            <a:endParaRPr lang="en-US" dirty="0">
              <a:latin typeface="+mn-lt"/>
            </a:endParaRPr>
          </a:p>
        </p:txBody>
      </p:sp>
      <p:sp>
        <p:nvSpPr>
          <p:cNvPr id="3" name="TextBox 2"/>
          <p:cNvSpPr txBox="1"/>
          <p:nvPr/>
        </p:nvSpPr>
        <p:spPr>
          <a:xfrm>
            <a:off x="789940" y="3456940"/>
            <a:ext cx="7594600" cy="645160"/>
          </a:xfrm>
          <a:prstGeom prst="rect">
            <a:avLst/>
          </a:prstGeom>
          <a:noFill/>
        </p:spPr>
        <p:txBody>
          <a:bodyPr wrap="square" rtlCol="0">
            <a:spAutoFit/>
          </a:bodyPr>
          <a:lstStyle/>
          <a:p>
            <a:pPr marL="285750" indent="-285750">
              <a:buFont typeface="Wingdings" panose="05000000000000000000" pitchFamily="2" charset="2"/>
              <a:buChar char="Ø"/>
            </a:pPr>
            <a:r>
              <a:rPr lang="vi-VN" sz="1800" b="1" dirty="0">
                <a:latin typeface="+mn-lt"/>
              </a:rPr>
              <a:t>Điều này giúp mô hình có khả năng phân đoạn các vật thể ở các  kích thước và tỷ lệ khác nhau trong hình ảnh.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83819" y="755568"/>
            <a:ext cx="5795010" cy="577850"/>
          </a:xfrm>
          <a:prstGeom prst="rect">
            <a:avLst/>
          </a:prstGeom>
          <a:noFill/>
        </p:spPr>
        <p:txBody>
          <a:bodyPr wrap="square" lIns="91440" tIns="45720" rIns="91440" bIns="45720" anchor="t">
            <a:spAutoFit/>
          </a:bodyPr>
          <a:lstStyle/>
          <a:p>
            <a:pPr algn="ctr">
              <a:lnSpc>
                <a:spcPct val="150000"/>
              </a:lnSpc>
              <a:buSzPct val="100000"/>
            </a:pPr>
            <a:r>
              <a:rPr lang="en-US" sz="2400" b="1" dirty="0" err="1">
                <a:solidFill>
                  <a:srgbClr val="0070C0"/>
                </a:solidFill>
                <a:latin typeface="+mn-lt"/>
                <a:ea typeface="Tahoma" panose="020B0604030504040204"/>
                <a:cs typeface="Tahoma" panose="020B0604030504040204"/>
              </a:rPr>
              <a:t>Ưu</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điểm</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của</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kiến</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trúc</a:t>
            </a:r>
            <a:r>
              <a:rPr lang="en-US" sz="2400" b="1" dirty="0">
                <a:solidFill>
                  <a:srgbClr val="0070C0"/>
                </a:solidFill>
                <a:latin typeface="+mn-lt"/>
                <a:ea typeface="Tahoma" panose="020B0604030504040204"/>
                <a:cs typeface="Tahoma" panose="020B0604030504040204"/>
              </a:rPr>
              <a:t> </a:t>
            </a:r>
            <a:r>
              <a:rPr lang="en-US" sz="2400" b="1" dirty="0" err="1">
                <a:solidFill>
                  <a:srgbClr val="0070C0"/>
                </a:solidFill>
                <a:latin typeface="+mn-lt"/>
                <a:ea typeface="Tahoma" panose="020B0604030504040204"/>
                <a:cs typeface="Tahoma" panose="020B0604030504040204"/>
              </a:rPr>
              <a:t>PSPNet</a:t>
            </a:r>
            <a:endParaRPr lang="en-US" sz="2400" b="1" dirty="0">
              <a:solidFill>
                <a:srgbClr val="0070C0"/>
              </a:solidFill>
              <a:latin typeface="+mn-lt"/>
              <a:ea typeface="Tahoma" panose="020B0604030504040204"/>
              <a:cs typeface="Tahoma" panose="020B0604030504040204"/>
            </a:endParaRPr>
          </a:p>
        </p:txBody>
      </p:sp>
      <p:sp>
        <p:nvSpPr>
          <p:cNvPr id="2" name="TextBox 1"/>
          <p:cNvSpPr txBox="1"/>
          <p:nvPr/>
        </p:nvSpPr>
        <p:spPr>
          <a:xfrm>
            <a:off x="726067" y="1451124"/>
            <a:ext cx="8016173" cy="2861310"/>
          </a:xfrm>
          <a:prstGeom prst="rect">
            <a:avLst/>
          </a:prstGeom>
          <a:noFill/>
        </p:spPr>
        <p:txBody>
          <a:bodyPr rot="0" spcFirstLastPara="0"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342900" indent="-342900">
              <a:buFont typeface="Wingdings" panose="05000000000000000000"/>
              <a:buChar char="q"/>
            </a:pPr>
            <a:r>
              <a:rPr lang="en-US" sz="1800" dirty="0" err="1">
                <a:latin typeface="+mn-lt"/>
              </a:rPr>
              <a:t>Mô</a:t>
            </a:r>
            <a:r>
              <a:rPr lang="en-US" sz="1800" dirty="0">
                <a:latin typeface="+mn-lt"/>
              </a:rPr>
              <a:t> </a:t>
            </a:r>
            <a:r>
              <a:rPr lang="en-US" sz="1800" dirty="0" err="1">
                <a:latin typeface="+mn-lt"/>
              </a:rPr>
              <a:t>hình</a:t>
            </a:r>
            <a:r>
              <a:rPr lang="en-US" sz="1800" dirty="0">
                <a:latin typeface="+mn-lt"/>
              </a:rPr>
              <a:t> </a:t>
            </a:r>
            <a:r>
              <a:rPr lang="en-US" sz="1800" dirty="0" err="1">
                <a:latin typeface="+mn-lt"/>
              </a:rPr>
              <a:t>có</a:t>
            </a:r>
            <a:r>
              <a:rPr lang="en-US" sz="1800" dirty="0">
                <a:latin typeface="+mn-lt"/>
              </a:rPr>
              <a:t> </a:t>
            </a:r>
            <a:r>
              <a:rPr lang="en-US" sz="1800" dirty="0" err="1">
                <a:latin typeface="+mn-lt"/>
              </a:rPr>
              <a:t>khả</a:t>
            </a:r>
            <a:r>
              <a:rPr lang="en-US" sz="1800" dirty="0">
                <a:latin typeface="+mn-lt"/>
              </a:rPr>
              <a:t> </a:t>
            </a:r>
            <a:r>
              <a:rPr lang="en-US" sz="1800" dirty="0" err="1">
                <a:latin typeface="+mn-lt"/>
              </a:rPr>
              <a:t>năng</a:t>
            </a:r>
            <a:r>
              <a:rPr lang="en-US" sz="1800" dirty="0">
                <a:latin typeface="+mn-lt"/>
              </a:rPr>
              <a:t> </a:t>
            </a:r>
            <a:r>
              <a:rPr lang="en-US" sz="1800" dirty="0" err="1">
                <a:latin typeface="+mn-lt"/>
              </a:rPr>
              <a:t>nhận</a:t>
            </a:r>
            <a:r>
              <a:rPr lang="en-US" sz="1800" dirty="0">
                <a:latin typeface="+mn-lt"/>
              </a:rPr>
              <a:t> </a:t>
            </a:r>
            <a:r>
              <a:rPr lang="en-US" sz="1800" dirty="0" err="1">
                <a:latin typeface="+mn-lt"/>
              </a:rPr>
              <a:t>diện</a:t>
            </a:r>
            <a:r>
              <a:rPr lang="en-US" sz="1800" dirty="0">
                <a:latin typeface="+mn-lt"/>
              </a:rPr>
              <a:t> </a:t>
            </a:r>
            <a:r>
              <a:rPr lang="en-US" sz="1800" dirty="0" err="1">
                <a:latin typeface="+mn-lt"/>
              </a:rPr>
              <a:t>được</a:t>
            </a:r>
            <a:r>
              <a:rPr lang="en-US" sz="1800" dirty="0">
                <a:latin typeface="+mn-lt"/>
              </a:rPr>
              <a:t> </a:t>
            </a:r>
            <a:r>
              <a:rPr lang="en-US" sz="1800" dirty="0" err="1">
                <a:latin typeface="+mn-lt"/>
              </a:rPr>
              <a:t>các</a:t>
            </a:r>
            <a:r>
              <a:rPr lang="en-US" sz="1800" dirty="0">
                <a:latin typeface="+mn-lt"/>
              </a:rPr>
              <a:t> </a:t>
            </a:r>
            <a:r>
              <a:rPr lang="en-US" sz="1800" dirty="0" err="1">
                <a:latin typeface="+mn-lt"/>
              </a:rPr>
              <a:t>đối</a:t>
            </a:r>
            <a:r>
              <a:rPr lang="en-US" sz="1800" dirty="0">
                <a:latin typeface="+mn-lt"/>
              </a:rPr>
              <a:t> </a:t>
            </a:r>
            <a:r>
              <a:rPr lang="en-US" sz="1800" dirty="0" err="1">
                <a:latin typeface="+mn-lt"/>
              </a:rPr>
              <a:t>tượng</a:t>
            </a:r>
            <a:r>
              <a:rPr lang="en-US" sz="1800" dirty="0">
                <a:latin typeface="+mn-lt"/>
              </a:rPr>
              <a:t> ở </a:t>
            </a:r>
            <a:r>
              <a:rPr lang="en-US" sz="1800" dirty="0" err="1">
                <a:latin typeface="+mn-lt"/>
              </a:rPr>
              <a:t>các</a:t>
            </a:r>
            <a:r>
              <a:rPr lang="en-US" sz="1800" dirty="0">
                <a:latin typeface="+mn-lt"/>
              </a:rPr>
              <a:t> </a:t>
            </a:r>
            <a:r>
              <a:rPr lang="en-US" sz="1800" dirty="0" err="1">
                <a:latin typeface="+mn-lt"/>
              </a:rPr>
              <a:t>tỷ</a:t>
            </a:r>
            <a:r>
              <a:rPr lang="en-US" sz="1800" dirty="0">
                <a:latin typeface="+mn-lt"/>
              </a:rPr>
              <a:t> </a:t>
            </a:r>
            <a:r>
              <a:rPr lang="en-US" sz="1800" dirty="0" err="1">
                <a:latin typeface="+mn-lt"/>
              </a:rPr>
              <a:t>lệ</a:t>
            </a:r>
            <a:r>
              <a:rPr lang="en-US" sz="1800" dirty="0">
                <a:latin typeface="+mn-lt"/>
              </a:rPr>
              <a:t> </a:t>
            </a:r>
            <a:r>
              <a:rPr lang="en-US" sz="1800" dirty="0" err="1">
                <a:latin typeface="+mn-lt"/>
              </a:rPr>
              <a:t>khác</a:t>
            </a:r>
            <a:r>
              <a:rPr lang="en-US" sz="1800" dirty="0">
                <a:latin typeface="+mn-lt"/>
              </a:rPr>
              <a:t> </a:t>
            </a:r>
            <a:r>
              <a:rPr lang="en-US" sz="1800" dirty="0" err="1">
                <a:latin typeface="+mn-lt"/>
              </a:rPr>
              <a:t>nhau</a:t>
            </a:r>
            <a:r>
              <a:rPr lang="en-US" sz="1800" dirty="0">
                <a:latin typeface="+mn-lt"/>
              </a:rPr>
              <a:t>, </a:t>
            </a:r>
            <a:r>
              <a:rPr lang="en-US" sz="1800" dirty="0" err="1">
                <a:latin typeface="+mn-lt"/>
              </a:rPr>
              <a:t>từ</a:t>
            </a:r>
            <a:r>
              <a:rPr lang="en-US" sz="1800" dirty="0">
                <a:latin typeface="+mn-lt"/>
              </a:rPr>
              <a:t> </a:t>
            </a:r>
            <a:r>
              <a:rPr lang="en-US" sz="1800" dirty="0" err="1">
                <a:latin typeface="+mn-lt"/>
              </a:rPr>
              <a:t>nhỏ</a:t>
            </a:r>
            <a:r>
              <a:rPr lang="en-US" sz="1800" dirty="0">
                <a:latin typeface="+mn-lt"/>
              </a:rPr>
              <a:t> </a:t>
            </a:r>
            <a:r>
              <a:rPr lang="en-US" sz="1800" dirty="0" err="1">
                <a:latin typeface="+mn-lt"/>
              </a:rPr>
              <a:t>đến</a:t>
            </a:r>
            <a:r>
              <a:rPr lang="en-US" sz="1800" dirty="0">
                <a:latin typeface="+mn-lt"/>
              </a:rPr>
              <a:t> </a:t>
            </a:r>
            <a:r>
              <a:rPr lang="en-US" sz="1800" dirty="0" err="1">
                <a:latin typeface="+mn-lt"/>
              </a:rPr>
              <a:t>lớn</a:t>
            </a:r>
            <a:r>
              <a:rPr lang="en-US" sz="1800" dirty="0">
                <a:latin typeface="+mn-lt"/>
              </a:rPr>
              <a:t>.</a:t>
            </a:r>
          </a:p>
          <a:p>
            <a:pPr marL="0" indent="0">
              <a:buFont typeface="Wingdings" panose="05000000000000000000"/>
              <a:buNone/>
            </a:pPr>
            <a:endParaRPr lang="en-US" sz="1800" dirty="0">
              <a:latin typeface="+mn-lt"/>
            </a:endParaRPr>
          </a:p>
          <a:p>
            <a:pPr marL="342900" indent="-342900">
              <a:buFont typeface="Wingdings" panose="05000000000000000000"/>
              <a:buChar char="q"/>
            </a:pPr>
            <a:r>
              <a:rPr lang="en-US" sz="1800" dirty="0" err="1">
                <a:latin typeface="+mn-lt"/>
              </a:rPr>
              <a:t>Phân</a:t>
            </a:r>
            <a:r>
              <a:rPr lang="en-US" sz="1800" dirty="0">
                <a:latin typeface="+mn-lt"/>
              </a:rPr>
              <a:t> </a:t>
            </a:r>
            <a:r>
              <a:rPr lang="en-US" sz="1800" dirty="0" err="1">
                <a:latin typeface="+mn-lt"/>
              </a:rPr>
              <a:t>loại</a:t>
            </a:r>
            <a:r>
              <a:rPr lang="en-US" sz="1800" dirty="0">
                <a:latin typeface="+mn-lt"/>
              </a:rPr>
              <a:t> </a:t>
            </a:r>
            <a:r>
              <a:rPr lang="en-US" sz="1800" dirty="0" err="1">
                <a:latin typeface="+mn-lt"/>
              </a:rPr>
              <a:t>chính</a:t>
            </a:r>
            <a:r>
              <a:rPr lang="en-US" sz="1800" dirty="0">
                <a:latin typeface="+mn-lt"/>
              </a:rPr>
              <a:t> </a:t>
            </a:r>
            <a:r>
              <a:rPr lang="en-US" sz="1800" dirty="0" err="1">
                <a:latin typeface="+mn-lt"/>
              </a:rPr>
              <a:t>xác</a:t>
            </a:r>
            <a:r>
              <a:rPr lang="en-US" sz="1800" dirty="0">
                <a:latin typeface="+mn-lt"/>
              </a:rPr>
              <a:t> </a:t>
            </a:r>
            <a:r>
              <a:rPr lang="en-US" sz="1800" dirty="0" err="1">
                <a:latin typeface="+mn-lt"/>
              </a:rPr>
              <a:t>các</a:t>
            </a:r>
            <a:r>
              <a:rPr lang="en-US" sz="1800" dirty="0">
                <a:latin typeface="+mn-lt"/>
              </a:rPr>
              <a:t> </a:t>
            </a:r>
            <a:r>
              <a:rPr lang="en-US" sz="1800" dirty="0" err="1">
                <a:latin typeface="+mn-lt"/>
              </a:rPr>
              <a:t>đối</a:t>
            </a:r>
            <a:r>
              <a:rPr lang="en-US" sz="1800" dirty="0">
                <a:latin typeface="+mn-lt"/>
              </a:rPr>
              <a:t> </a:t>
            </a:r>
            <a:r>
              <a:rPr lang="en-US" sz="1800" dirty="0" err="1">
                <a:latin typeface="+mn-lt"/>
              </a:rPr>
              <a:t>tượng</a:t>
            </a:r>
            <a:r>
              <a:rPr lang="en-US" sz="1800" dirty="0">
                <a:latin typeface="+mn-lt"/>
              </a:rPr>
              <a:t> </a:t>
            </a:r>
            <a:r>
              <a:rPr lang="en-US" sz="1800" dirty="0" err="1">
                <a:latin typeface="+mn-lt"/>
              </a:rPr>
              <a:t>và</a:t>
            </a:r>
            <a:r>
              <a:rPr lang="en-US" sz="1800" dirty="0">
                <a:latin typeface="+mn-lt"/>
              </a:rPr>
              <a:t> </a:t>
            </a:r>
            <a:r>
              <a:rPr lang="en-US" sz="1800" dirty="0" err="1">
                <a:latin typeface="+mn-lt"/>
              </a:rPr>
              <a:t>biên</a:t>
            </a:r>
            <a:r>
              <a:rPr lang="en-US" sz="1800" dirty="0">
                <a:latin typeface="+mn-lt"/>
              </a:rPr>
              <a:t> </a:t>
            </a:r>
            <a:r>
              <a:rPr lang="en-US" sz="1800" dirty="0" err="1">
                <a:latin typeface="+mn-lt"/>
              </a:rPr>
              <a:t>giới</a:t>
            </a:r>
            <a:r>
              <a:rPr lang="en-US" sz="1800" dirty="0">
                <a:latin typeface="+mn-lt"/>
              </a:rPr>
              <a:t> </a:t>
            </a:r>
            <a:r>
              <a:rPr lang="en-US" sz="1800" dirty="0" err="1">
                <a:latin typeface="+mn-lt"/>
              </a:rPr>
              <a:t>của</a:t>
            </a:r>
            <a:r>
              <a:rPr lang="en-US" sz="1800" dirty="0">
                <a:latin typeface="+mn-lt"/>
              </a:rPr>
              <a:t> </a:t>
            </a:r>
            <a:r>
              <a:rPr lang="en-US" sz="1800" dirty="0" err="1">
                <a:latin typeface="+mn-lt"/>
              </a:rPr>
              <a:t>chúng</a:t>
            </a:r>
            <a:r>
              <a:rPr lang="en-US" sz="1800" dirty="0">
                <a:latin typeface="+mn-lt"/>
              </a:rPr>
              <a:t>.</a:t>
            </a:r>
          </a:p>
          <a:p>
            <a:pPr marL="342900" indent="-342900">
              <a:buFont typeface="Wingdings" panose="05000000000000000000"/>
              <a:buChar char="q"/>
            </a:pPr>
            <a:endParaRPr lang="en-US" sz="1800" dirty="0">
              <a:latin typeface="+mn-lt"/>
            </a:endParaRPr>
          </a:p>
          <a:p>
            <a:pPr marL="342900" indent="-342900">
              <a:buFont typeface="Wingdings" panose="05000000000000000000"/>
              <a:buChar char="q"/>
            </a:pPr>
            <a:r>
              <a:rPr lang="en-US" sz="1800" dirty="0" err="1">
                <a:latin typeface="+mn-lt"/>
              </a:rPr>
              <a:t>Khả</a:t>
            </a:r>
            <a:r>
              <a:rPr lang="en-US" sz="1800" dirty="0">
                <a:latin typeface="+mn-lt"/>
              </a:rPr>
              <a:t> </a:t>
            </a:r>
            <a:r>
              <a:rPr lang="en-US" sz="1800" dirty="0" err="1">
                <a:latin typeface="+mn-lt"/>
              </a:rPr>
              <a:t>năng</a:t>
            </a:r>
            <a:r>
              <a:rPr lang="en-US" sz="1800" dirty="0">
                <a:latin typeface="+mn-lt"/>
              </a:rPr>
              <a:t> </a:t>
            </a:r>
            <a:r>
              <a:rPr lang="en-US" sz="1800" dirty="0" err="1">
                <a:latin typeface="+mn-lt"/>
              </a:rPr>
              <a:t>học</a:t>
            </a:r>
            <a:r>
              <a:rPr lang="en-US" sz="1800" dirty="0">
                <a:latin typeface="+mn-lt"/>
              </a:rPr>
              <a:t> </a:t>
            </a:r>
            <a:r>
              <a:rPr lang="en-US" sz="1800" dirty="0" err="1">
                <a:latin typeface="+mn-lt"/>
              </a:rPr>
              <a:t>không</a:t>
            </a:r>
            <a:r>
              <a:rPr lang="en-US" sz="1800" dirty="0">
                <a:latin typeface="+mn-lt"/>
              </a:rPr>
              <a:t> </a:t>
            </a:r>
            <a:r>
              <a:rPr lang="en-US" sz="1800" dirty="0" err="1">
                <a:latin typeface="+mn-lt"/>
              </a:rPr>
              <a:t>gian</a:t>
            </a:r>
            <a:r>
              <a:rPr lang="en-US" sz="1800" dirty="0">
                <a:latin typeface="+mn-lt"/>
              </a:rPr>
              <a:t> </a:t>
            </a:r>
            <a:r>
              <a:rPr lang="en-US" sz="1800" dirty="0" err="1">
                <a:latin typeface="+mn-lt"/>
              </a:rPr>
              <a:t>toàn</a:t>
            </a:r>
            <a:r>
              <a:rPr lang="en-US" sz="1800" dirty="0">
                <a:latin typeface="+mn-lt"/>
              </a:rPr>
              <a:t> </a:t>
            </a:r>
            <a:r>
              <a:rPr lang="en-US" sz="1800" dirty="0" err="1">
                <a:latin typeface="+mn-lt"/>
              </a:rPr>
              <a:t>cảnh</a:t>
            </a:r>
            <a:r>
              <a:rPr lang="en-US" sz="1800" dirty="0">
                <a:latin typeface="+mn-lt"/>
              </a:rPr>
              <a:t> (global context).</a:t>
            </a:r>
          </a:p>
          <a:p>
            <a:pPr marL="342900" indent="-342900">
              <a:buFont typeface="Wingdings" panose="05000000000000000000"/>
              <a:buChar char="q"/>
            </a:pPr>
            <a:endParaRPr lang="en-US" sz="1800" dirty="0">
              <a:latin typeface="+mn-lt"/>
            </a:endParaRPr>
          </a:p>
          <a:p>
            <a:pPr marL="342900" indent="-342900">
              <a:buFont typeface="Wingdings" panose="05000000000000000000"/>
              <a:buChar char="q"/>
            </a:pPr>
            <a:r>
              <a:rPr lang="en-US" sz="1800" dirty="0" err="1">
                <a:latin typeface="+mn-lt"/>
              </a:rPr>
              <a:t>Độ</a:t>
            </a:r>
            <a:r>
              <a:rPr lang="en-US" sz="1800" dirty="0">
                <a:latin typeface="+mn-lt"/>
              </a:rPr>
              <a:t> </a:t>
            </a:r>
            <a:r>
              <a:rPr lang="en-US" sz="1800" dirty="0" err="1">
                <a:latin typeface="+mn-lt"/>
              </a:rPr>
              <a:t>chính</a:t>
            </a:r>
            <a:r>
              <a:rPr lang="en-US" sz="1800" dirty="0">
                <a:latin typeface="+mn-lt"/>
              </a:rPr>
              <a:t> </a:t>
            </a:r>
            <a:r>
              <a:rPr lang="en-US" sz="1800" dirty="0" err="1">
                <a:latin typeface="+mn-lt"/>
              </a:rPr>
              <a:t>xác</a:t>
            </a:r>
            <a:r>
              <a:rPr lang="en-US" sz="1800" dirty="0">
                <a:latin typeface="+mn-lt"/>
              </a:rPr>
              <a:t> </a:t>
            </a:r>
            <a:r>
              <a:rPr lang="en-US" sz="1800" dirty="0" err="1">
                <a:latin typeface="+mn-lt"/>
              </a:rPr>
              <a:t>cao</a:t>
            </a:r>
            <a:r>
              <a:rPr lang="en-US" sz="1800" dirty="0">
                <a:latin typeface="+mn-lt"/>
              </a:rPr>
              <a:t> </a:t>
            </a:r>
            <a:r>
              <a:rPr lang="en-US" sz="1800" dirty="0" err="1">
                <a:latin typeface="+mn-lt"/>
              </a:rPr>
              <a:t>đã</a:t>
            </a:r>
            <a:r>
              <a:rPr lang="en-US" sz="1800" dirty="0">
                <a:latin typeface="+mn-lt"/>
              </a:rPr>
              <a:t> </a:t>
            </a:r>
            <a:r>
              <a:rPr lang="en-US" sz="1800" dirty="0" err="1">
                <a:latin typeface="+mn-lt"/>
              </a:rPr>
              <a:t>được</a:t>
            </a:r>
            <a:r>
              <a:rPr lang="en-US" sz="1800" dirty="0">
                <a:latin typeface="+mn-lt"/>
              </a:rPr>
              <a:t> </a:t>
            </a:r>
            <a:r>
              <a:rPr lang="en-US" sz="1800" dirty="0" err="1">
                <a:latin typeface="+mn-lt"/>
              </a:rPr>
              <a:t>thực</a:t>
            </a:r>
            <a:r>
              <a:rPr lang="en-US" sz="1800" dirty="0">
                <a:latin typeface="+mn-lt"/>
              </a:rPr>
              <a:t> </a:t>
            </a:r>
            <a:r>
              <a:rPr lang="en-US" sz="1800" dirty="0" err="1">
                <a:latin typeface="+mn-lt"/>
              </a:rPr>
              <a:t>nghiệm</a:t>
            </a:r>
            <a:r>
              <a:rPr lang="en-US" sz="1800" dirty="0">
                <a:latin typeface="+mn-lt"/>
              </a:rPr>
              <a:t> </a:t>
            </a:r>
            <a:r>
              <a:rPr lang="en-US" sz="1800" dirty="0" err="1">
                <a:latin typeface="+mn-lt"/>
              </a:rPr>
              <a:t>trên</a:t>
            </a:r>
            <a:r>
              <a:rPr lang="en-US" sz="1800" dirty="0">
                <a:latin typeface="+mn-lt"/>
              </a:rPr>
              <a:t> </a:t>
            </a:r>
            <a:r>
              <a:rPr lang="en-US" sz="1800" dirty="0" err="1">
                <a:latin typeface="+mn-lt"/>
              </a:rPr>
              <a:t>nhiều</a:t>
            </a:r>
            <a:r>
              <a:rPr lang="en-US" sz="1800" dirty="0">
                <a:latin typeface="+mn-lt"/>
              </a:rPr>
              <a:t> </a:t>
            </a:r>
            <a:r>
              <a:rPr lang="en-US" sz="1800" dirty="0" err="1">
                <a:latin typeface="+mn-lt"/>
              </a:rPr>
              <a:t>tập</a:t>
            </a:r>
            <a:r>
              <a:rPr lang="en-US" sz="1800" dirty="0">
                <a:latin typeface="+mn-lt"/>
              </a:rPr>
              <a:t> </a:t>
            </a:r>
            <a:r>
              <a:rPr lang="en-US" sz="1800" dirty="0" err="1">
                <a:latin typeface="+mn-lt"/>
              </a:rPr>
              <a:t>dữ</a:t>
            </a:r>
            <a:r>
              <a:rPr lang="en-US" sz="1800" dirty="0">
                <a:latin typeface="+mn-lt"/>
              </a:rPr>
              <a:t> </a:t>
            </a:r>
            <a:r>
              <a:rPr lang="en-US" sz="1800" dirty="0" err="1">
                <a:latin typeface="+mn-lt"/>
              </a:rPr>
              <a:t>liệu</a:t>
            </a:r>
            <a:r>
              <a:rPr lang="en-US" sz="1800" dirty="0">
                <a:latin typeface="+mn-lt"/>
              </a:rPr>
              <a:t> </a:t>
            </a:r>
            <a:r>
              <a:rPr lang="en-US" sz="1800" dirty="0" err="1">
                <a:latin typeface="+mn-lt"/>
              </a:rPr>
              <a:t>như</a:t>
            </a:r>
            <a:r>
              <a:rPr lang="en-US" sz="1800" dirty="0">
                <a:latin typeface="+mn-lt"/>
              </a:rPr>
              <a:t> Cityscapes, ADE20K, PASCAL VOC, v.v.</a:t>
            </a:r>
          </a:p>
          <a:p>
            <a:endParaRPr lang="en-US" sz="1800" dirty="0">
              <a:latin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179069" y="764227"/>
            <a:ext cx="6223635" cy="577850"/>
          </a:xfrm>
          <a:prstGeom prst="rect">
            <a:avLst/>
          </a:prstGeom>
          <a:noFill/>
        </p:spPr>
        <p:txBody>
          <a:bodyPr wrap="square" lIns="91440" tIns="45720" rIns="91440" bIns="45720" anchor="t">
            <a:spAutoFit/>
          </a:bodyPr>
          <a:lstStyle/>
          <a:p>
            <a:pPr algn="ctr">
              <a:lnSpc>
                <a:spcPct val="150000"/>
              </a:lnSpc>
              <a:buSzPct val="100000"/>
            </a:pPr>
            <a:r>
              <a:rPr lang="en-US" sz="2400" b="1">
                <a:solidFill>
                  <a:srgbClr val="0070C0"/>
                </a:solidFill>
                <a:latin typeface="+mn-lt"/>
                <a:ea typeface="Tahoma" panose="020B0604030504040204"/>
                <a:cs typeface="Tahoma" panose="020B0604030504040204"/>
              </a:rPr>
              <a:t>Nhược </a:t>
            </a:r>
            <a:r>
              <a:rPr lang="en-US" sz="2400" b="1" err="1">
                <a:solidFill>
                  <a:srgbClr val="0070C0"/>
                </a:solidFill>
                <a:latin typeface="+mn-lt"/>
                <a:ea typeface="Tahoma" panose="020B0604030504040204"/>
                <a:cs typeface="Tahoma" panose="020B0604030504040204"/>
              </a:rPr>
              <a:t>điểm</a:t>
            </a:r>
            <a:r>
              <a:rPr lang="en-US" sz="2400" b="1">
                <a:solidFill>
                  <a:srgbClr val="0070C0"/>
                </a:solidFill>
                <a:latin typeface="+mn-lt"/>
                <a:ea typeface="Tahoma" panose="020B0604030504040204"/>
                <a:cs typeface="Tahoma" panose="020B0604030504040204"/>
              </a:rPr>
              <a:t> của </a:t>
            </a:r>
            <a:r>
              <a:rPr lang="en-US" sz="2400" b="1" err="1">
                <a:solidFill>
                  <a:srgbClr val="0070C0"/>
                </a:solidFill>
                <a:latin typeface="+mn-lt"/>
                <a:ea typeface="Tahoma" panose="020B0604030504040204"/>
                <a:cs typeface="Tahoma" panose="020B0604030504040204"/>
              </a:rPr>
              <a:t>kiến</a:t>
            </a:r>
            <a:r>
              <a:rPr lang="en-US" sz="2400" b="1">
                <a:solidFill>
                  <a:srgbClr val="0070C0"/>
                </a:solidFill>
                <a:latin typeface="+mn-lt"/>
                <a:ea typeface="Tahoma" panose="020B0604030504040204"/>
                <a:cs typeface="Tahoma" panose="020B0604030504040204"/>
              </a:rPr>
              <a:t> </a:t>
            </a:r>
            <a:r>
              <a:rPr lang="en-US" sz="2400" b="1" err="1">
                <a:solidFill>
                  <a:srgbClr val="0070C0"/>
                </a:solidFill>
                <a:latin typeface="+mn-lt"/>
                <a:ea typeface="Tahoma" panose="020B0604030504040204"/>
                <a:cs typeface="Tahoma" panose="020B0604030504040204"/>
              </a:rPr>
              <a:t>trúc</a:t>
            </a:r>
            <a:r>
              <a:rPr lang="en-US" sz="2400" b="1">
                <a:solidFill>
                  <a:srgbClr val="0070C0"/>
                </a:solidFill>
                <a:latin typeface="+mn-lt"/>
                <a:ea typeface="Tahoma" panose="020B0604030504040204"/>
                <a:cs typeface="Tahoma" panose="020B0604030504040204"/>
              </a:rPr>
              <a:t> </a:t>
            </a:r>
            <a:r>
              <a:rPr lang="en-US" sz="2400" b="1" err="1">
                <a:solidFill>
                  <a:srgbClr val="0070C0"/>
                </a:solidFill>
                <a:latin typeface="+mn-lt"/>
                <a:ea typeface="Tahoma" panose="020B0604030504040204"/>
                <a:cs typeface="Tahoma" panose="020B0604030504040204"/>
              </a:rPr>
              <a:t>PSPNet</a:t>
            </a:r>
            <a:endParaRPr lang="en-US" sz="2400" b="1">
              <a:solidFill>
                <a:srgbClr val="0070C0"/>
              </a:solidFill>
              <a:latin typeface="+mn-lt"/>
              <a:ea typeface="Tahoma" panose="020B0604030504040204"/>
              <a:cs typeface="Tahoma" panose="020B0604030504040204"/>
            </a:endParaRPr>
          </a:p>
        </p:txBody>
      </p:sp>
      <p:sp>
        <p:nvSpPr>
          <p:cNvPr id="2" name="TextBox 1"/>
          <p:cNvSpPr txBox="1"/>
          <p:nvPr/>
        </p:nvSpPr>
        <p:spPr>
          <a:xfrm>
            <a:off x="752044" y="1446998"/>
            <a:ext cx="772551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q"/>
            </a:pPr>
            <a:r>
              <a:rPr lang="en-US" sz="1600" dirty="0" err="1">
                <a:latin typeface="+mn-lt"/>
              </a:rPr>
              <a:t>Có</a:t>
            </a:r>
            <a:r>
              <a:rPr lang="en-US" sz="1600" dirty="0">
                <a:latin typeface="+mn-lt"/>
              </a:rPr>
              <a:t> </a:t>
            </a:r>
            <a:r>
              <a:rPr lang="en-US" sz="1600" dirty="0" err="1">
                <a:latin typeface="+mn-lt"/>
              </a:rPr>
              <a:t>thể</a:t>
            </a:r>
            <a:r>
              <a:rPr lang="en-US" sz="1600" dirty="0">
                <a:latin typeface="+mn-lt"/>
              </a:rPr>
              <a:t> </a:t>
            </a:r>
            <a:r>
              <a:rPr lang="en-US" sz="1600" dirty="0" err="1">
                <a:latin typeface="+mn-lt"/>
              </a:rPr>
              <a:t>không</a:t>
            </a:r>
            <a:r>
              <a:rPr lang="en-US" sz="1600" dirty="0">
                <a:latin typeface="+mn-lt"/>
              </a:rPr>
              <a:t> </a:t>
            </a:r>
            <a:r>
              <a:rPr lang="en-US" sz="1600" dirty="0" err="1">
                <a:latin typeface="+mn-lt"/>
              </a:rPr>
              <a:t>đủ</a:t>
            </a:r>
            <a:r>
              <a:rPr lang="en-US" sz="1600" dirty="0">
                <a:latin typeface="+mn-lt"/>
              </a:rPr>
              <a:t> </a:t>
            </a:r>
            <a:r>
              <a:rPr lang="en-US" sz="1600" dirty="0" err="1">
                <a:latin typeface="+mn-lt"/>
              </a:rPr>
              <a:t>mạnh</a:t>
            </a:r>
            <a:r>
              <a:rPr lang="en-US" sz="1600" dirty="0">
                <a:latin typeface="+mn-lt"/>
              </a:rPr>
              <a:t> </a:t>
            </a:r>
            <a:r>
              <a:rPr lang="en-US" sz="1600" dirty="0" err="1">
                <a:latin typeface="+mn-lt"/>
              </a:rPr>
              <a:t>để</a:t>
            </a:r>
            <a:r>
              <a:rPr lang="en-US" sz="1600" dirty="0">
                <a:latin typeface="+mn-lt"/>
              </a:rPr>
              <a:t> </a:t>
            </a:r>
            <a:r>
              <a:rPr lang="en-US" sz="1600" dirty="0" err="1">
                <a:latin typeface="+mn-lt"/>
              </a:rPr>
              <a:t>học</a:t>
            </a:r>
            <a:r>
              <a:rPr lang="en-US" sz="1600" dirty="0">
                <a:latin typeface="+mn-lt"/>
              </a:rPr>
              <a:t> </a:t>
            </a:r>
            <a:r>
              <a:rPr lang="en-US" sz="1600" dirty="0" err="1">
                <a:latin typeface="+mn-lt"/>
              </a:rPr>
              <a:t>được</a:t>
            </a:r>
            <a:r>
              <a:rPr lang="en-US" sz="1600" dirty="0">
                <a:latin typeface="+mn-lt"/>
              </a:rPr>
              <a:t> </a:t>
            </a:r>
            <a:r>
              <a:rPr lang="en-US" sz="1600" dirty="0" err="1">
                <a:latin typeface="+mn-lt"/>
              </a:rPr>
              <a:t>các</a:t>
            </a:r>
            <a:r>
              <a:rPr lang="en-US" sz="1600" dirty="0">
                <a:latin typeface="+mn-lt"/>
              </a:rPr>
              <a:t> </a:t>
            </a:r>
            <a:r>
              <a:rPr lang="en-US" sz="1600" dirty="0" err="1">
                <a:latin typeface="+mn-lt"/>
              </a:rPr>
              <a:t>đặc</a:t>
            </a:r>
            <a:r>
              <a:rPr lang="en-US" sz="1600" dirty="0">
                <a:latin typeface="+mn-lt"/>
              </a:rPr>
              <a:t> </a:t>
            </a:r>
            <a:r>
              <a:rPr lang="en-US" sz="1600" dirty="0" err="1">
                <a:latin typeface="+mn-lt"/>
              </a:rPr>
              <a:t>trưng</a:t>
            </a:r>
            <a:r>
              <a:rPr lang="en-US" sz="1600" dirty="0">
                <a:latin typeface="+mn-lt"/>
              </a:rPr>
              <a:t> </a:t>
            </a:r>
            <a:r>
              <a:rPr lang="en-US" sz="1600" dirty="0" err="1">
                <a:latin typeface="+mn-lt"/>
              </a:rPr>
              <a:t>tinh</a:t>
            </a:r>
            <a:r>
              <a:rPr lang="en-US" sz="1600" dirty="0">
                <a:latin typeface="+mn-lt"/>
              </a:rPr>
              <a:t> vi </a:t>
            </a:r>
            <a:r>
              <a:rPr lang="en-US" sz="1600" dirty="0" err="1">
                <a:latin typeface="+mn-lt"/>
              </a:rPr>
              <a:t>hoặc</a:t>
            </a:r>
            <a:r>
              <a:rPr lang="en-US" sz="1600" dirty="0">
                <a:latin typeface="+mn-lt"/>
              </a:rPr>
              <a:t> </a:t>
            </a:r>
            <a:r>
              <a:rPr lang="en-US" sz="1600" dirty="0" err="1">
                <a:latin typeface="+mn-lt"/>
              </a:rPr>
              <a:t>phức</a:t>
            </a:r>
            <a:r>
              <a:rPr lang="en-US" sz="1600" dirty="0">
                <a:latin typeface="+mn-lt"/>
              </a:rPr>
              <a:t> </a:t>
            </a:r>
            <a:r>
              <a:rPr lang="en-US" sz="1600" dirty="0" err="1">
                <a:latin typeface="+mn-lt"/>
              </a:rPr>
              <a:t>tạp</a:t>
            </a:r>
            <a:r>
              <a:rPr lang="en-US" sz="1600" dirty="0">
                <a:latin typeface="+mn-lt"/>
              </a:rPr>
              <a:t>.</a:t>
            </a:r>
          </a:p>
          <a:p>
            <a:pPr marL="285750" indent="-285750">
              <a:buFont typeface="Wingdings" panose="05000000000000000000"/>
              <a:buChar char="q"/>
            </a:pPr>
            <a:endParaRPr lang="en-US" sz="1600" dirty="0">
              <a:latin typeface="+mn-lt"/>
            </a:endParaRPr>
          </a:p>
          <a:p>
            <a:pPr marL="285750" indent="-285750">
              <a:buFont typeface="Wingdings" panose="05000000000000000000"/>
              <a:buChar char="q"/>
            </a:pPr>
            <a:r>
              <a:rPr lang="en-US" sz="1600" dirty="0" err="1">
                <a:latin typeface="+mn-lt"/>
              </a:rPr>
              <a:t>Gặp</a:t>
            </a:r>
            <a:r>
              <a:rPr lang="en-US" sz="1600" dirty="0">
                <a:latin typeface="+mn-lt"/>
              </a:rPr>
              <a:t> </a:t>
            </a:r>
            <a:r>
              <a:rPr lang="en-US" sz="1600" dirty="0" err="1">
                <a:latin typeface="+mn-lt"/>
              </a:rPr>
              <a:t>khó</a:t>
            </a:r>
            <a:r>
              <a:rPr lang="en-US" sz="1600" dirty="0">
                <a:latin typeface="+mn-lt"/>
              </a:rPr>
              <a:t> </a:t>
            </a:r>
            <a:r>
              <a:rPr lang="en-US" sz="1600" dirty="0" err="1">
                <a:latin typeface="+mn-lt"/>
              </a:rPr>
              <a:t>khăn</a:t>
            </a:r>
            <a:r>
              <a:rPr lang="en-US" sz="1600" dirty="0">
                <a:latin typeface="+mn-lt"/>
              </a:rPr>
              <a:t> </a:t>
            </a:r>
            <a:r>
              <a:rPr lang="en-US" sz="1600" dirty="0" err="1">
                <a:latin typeface="+mn-lt"/>
              </a:rPr>
              <a:t>trong</a:t>
            </a:r>
            <a:r>
              <a:rPr lang="en-US" sz="1600" dirty="0">
                <a:latin typeface="+mn-lt"/>
              </a:rPr>
              <a:t> </a:t>
            </a:r>
            <a:r>
              <a:rPr lang="en-US" sz="1600" dirty="0" err="1">
                <a:latin typeface="+mn-lt"/>
              </a:rPr>
              <a:t>việc</a:t>
            </a:r>
            <a:r>
              <a:rPr lang="en-US" sz="1600" dirty="0">
                <a:latin typeface="+mn-lt"/>
              </a:rPr>
              <a:t> </a:t>
            </a:r>
            <a:r>
              <a:rPr lang="en-US" sz="1600" dirty="0" err="1">
                <a:latin typeface="+mn-lt"/>
              </a:rPr>
              <a:t>nhận</a:t>
            </a:r>
            <a:r>
              <a:rPr lang="en-US" sz="1600" dirty="0">
                <a:latin typeface="+mn-lt"/>
              </a:rPr>
              <a:t> </a:t>
            </a:r>
            <a:r>
              <a:rPr lang="en-US" sz="1600" dirty="0" err="1">
                <a:latin typeface="+mn-lt"/>
              </a:rPr>
              <a:t>diện</a:t>
            </a:r>
            <a:r>
              <a:rPr lang="en-US" sz="1600" dirty="0">
                <a:latin typeface="+mn-lt"/>
              </a:rPr>
              <a:t> </a:t>
            </a:r>
            <a:r>
              <a:rPr lang="en-US" sz="1600" dirty="0" err="1">
                <a:latin typeface="+mn-lt"/>
              </a:rPr>
              <a:t>các</a:t>
            </a:r>
            <a:r>
              <a:rPr lang="en-US" sz="1600" dirty="0">
                <a:latin typeface="+mn-lt"/>
              </a:rPr>
              <a:t> </a:t>
            </a:r>
            <a:r>
              <a:rPr lang="en-US" sz="1600" dirty="0" err="1">
                <a:latin typeface="+mn-lt"/>
              </a:rPr>
              <a:t>đối</a:t>
            </a:r>
            <a:r>
              <a:rPr lang="en-US" sz="1600" dirty="0">
                <a:latin typeface="+mn-lt"/>
              </a:rPr>
              <a:t> </a:t>
            </a:r>
            <a:r>
              <a:rPr lang="en-US" sz="1600" dirty="0" err="1">
                <a:latin typeface="+mn-lt"/>
              </a:rPr>
              <a:t>tượng</a:t>
            </a:r>
            <a:r>
              <a:rPr lang="en-US" sz="1600" dirty="0">
                <a:latin typeface="+mn-lt"/>
              </a:rPr>
              <a:t> </a:t>
            </a:r>
            <a:r>
              <a:rPr lang="en-US" sz="1600" dirty="0" err="1">
                <a:latin typeface="+mn-lt"/>
              </a:rPr>
              <a:t>nhỏ</a:t>
            </a:r>
            <a:r>
              <a:rPr lang="en-US" sz="1600" dirty="0">
                <a:latin typeface="+mn-lt"/>
              </a:rPr>
              <a:t>.</a:t>
            </a:r>
          </a:p>
          <a:p>
            <a:pPr marL="285750" indent="-285750">
              <a:buFont typeface="Wingdings" panose="05000000000000000000"/>
              <a:buChar char="q"/>
            </a:pPr>
            <a:endParaRPr lang="en-US" sz="1600" dirty="0">
              <a:solidFill>
                <a:srgbClr val="00FDC8"/>
              </a:solidFill>
              <a:latin typeface="+mn-lt"/>
            </a:endParaRPr>
          </a:p>
          <a:p>
            <a:pPr marL="285750" indent="-285750">
              <a:buFont typeface="Wingdings" panose="05000000000000000000"/>
              <a:buChar char="q"/>
            </a:pPr>
            <a:r>
              <a:rPr lang="en-US" sz="1600" dirty="0">
                <a:latin typeface="+mn-lt"/>
              </a:rPr>
              <a:t>Chi </a:t>
            </a:r>
            <a:r>
              <a:rPr lang="en-US" sz="1600" dirty="0" err="1">
                <a:latin typeface="+mn-lt"/>
              </a:rPr>
              <a:t>phí</a:t>
            </a:r>
            <a:r>
              <a:rPr lang="en-US" sz="1600" dirty="0">
                <a:latin typeface="+mn-lt"/>
              </a:rPr>
              <a:t> </a:t>
            </a:r>
            <a:r>
              <a:rPr lang="en-US" sz="1600" dirty="0" err="1">
                <a:latin typeface="+mn-lt"/>
              </a:rPr>
              <a:t>tính</a:t>
            </a:r>
            <a:r>
              <a:rPr lang="en-US" sz="1600" dirty="0">
                <a:latin typeface="+mn-lt"/>
              </a:rPr>
              <a:t> </a:t>
            </a:r>
            <a:r>
              <a:rPr lang="en-US" sz="1600" dirty="0" err="1">
                <a:latin typeface="+mn-lt"/>
              </a:rPr>
              <a:t>toán</a:t>
            </a:r>
            <a:r>
              <a:rPr lang="en-US" sz="1600" dirty="0">
                <a:latin typeface="+mn-lt"/>
              </a:rPr>
              <a:t> </a:t>
            </a:r>
            <a:r>
              <a:rPr lang="en-US" sz="1600" dirty="0" err="1">
                <a:latin typeface="+mn-lt"/>
              </a:rPr>
              <a:t>cao</a:t>
            </a:r>
            <a:r>
              <a:rPr lang="en-US" sz="1600" dirty="0">
                <a:latin typeface="+mn-lt"/>
              </a:rPr>
              <a:t>, </a:t>
            </a:r>
            <a:r>
              <a:rPr lang="en-US" sz="1600" dirty="0" err="1">
                <a:latin typeface="+mn-lt"/>
              </a:rPr>
              <a:t>đặc</a:t>
            </a:r>
            <a:r>
              <a:rPr lang="en-US" sz="1600" dirty="0">
                <a:latin typeface="+mn-lt"/>
              </a:rPr>
              <a:t> </a:t>
            </a:r>
            <a:r>
              <a:rPr lang="en-US" sz="1600" dirty="0" err="1">
                <a:latin typeface="+mn-lt"/>
              </a:rPr>
              <a:t>biệt</a:t>
            </a:r>
            <a:r>
              <a:rPr lang="en-US" sz="1600" dirty="0">
                <a:latin typeface="+mn-lt"/>
              </a:rPr>
              <a:t> </a:t>
            </a:r>
            <a:r>
              <a:rPr lang="en-US" sz="1600" dirty="0" err="1">
                <a:latin typeface="+mn-lt"/>
              </a:rPr>
              <a:t>khi</a:t>
            </a:r>
            <a:r>
              <a:rPr lang="en-US" sz="1600" dirty="0">
                <a:latin typeface="+mn-lt"/>
              </a:rPr>
              <a:t> </a:t>
            </a:r>
            <a:r>
              <a:rPr lang="en-US" sz="1600" dirty="0" err="1">
                <a:latin typeface="+mn-lt"/>
              </a:rPr>
              <a:t>xử</a:t>
            </a:r>
            <a:r>
              <a:rPr lang="en-US" sz="1600" dirty="0">
                <a:latin typeface="+mn-lt"/>
              </a:rPr>
              <a:t> </a:t>
            </a:r>
            <a:r>
              <a:rPr lang="en-US" sz="1600" dirty="0" err="1">
                <a:latin typeface="+mn-lt"/>
              </a:rPr>
              <a:t>lý</a:t>
            </a:r>
            <a:r>
              <a:rPr lang="en-US" sz="1600" dirty="0">
                <a:latin typeface="+mn-lt"/>
              </a:rPr>
              <a:t> </a:t>
            </a:r>
            <a:r>
              <a:rPr lang="en-US" sz="1600" dirty="0" err="1">
                <a:latin typeface="+mn-lt"/>
              </a:rPr>
              <a:t>trên</a:t>
            </a:r>
            <a:r>
              <a:rPr lang="en-US" sz="1600" dirty="0">
                <a:latin typeface="+mn-lt"/>
              </a:rPr>
              <a:t> </a:t>
            </a:r>
            <a:r>
              <a:rPr lang="en-US" sz="1600" dirty="0" err="1">
                <a:latin typeface="+mn-lt"/>
              </a:rPr>
              <a:t>các</a:t>
            </a:r>
            <a:r>
              <a:rPr lang="en-US" sz="1600" dirty="0">
                <a:latin typeface="+mn-lt"/>
              </a:rPr>
              <a:t> </a:t>
            </a:r>
            <a:r>
              <a:rPr lang="en-US" sz="1600" dirty="0" err="1">
                <a:latin typeface="+mn-lt"/>
              </a:rPr>
              <a:t>hình</a:t>
            </a:r>
            <a:r>
              <a:rPr lang="en-US" sz="1600" dirty="0">
                <a:latin typeface="+mn-lt"/>
              </a:rPr>
              <a:t> </a:t>
            </a:r>
            <a:r>
              <a:rPr lang="en-US" sz="1600" dirty="0" err="1">
                <a:latin typeface="+mn-lt"/>
              </a:rPr>
              <a:t>ảnh</a:t>
            </a:r>
            <a:r>
              <a:rPr lang="en-US" sz="1600" dirty="0">
                <a:latin typeface="+mn-lt"/>
              </a:rPr>
              <a:t> </a:t>
            </a:r>
            <a:r>
              <a:rPr lang="en-US" sz="1600" dirty="0" err="1">
                <a:latin typeface="+mn-lt"/>
              </a:rPr>
              <a:t>có</a:t>
            </a:r>
            <a:r>
              <a:rPr lang="en-US" sz="1600" dirty="0">
                <a:latin typeface="+mn-lt"/>
              </a:rPr>
              <a:t> </a:t>
            </a:r>
            <a:r>
              <a:rPr lang="en-US" sz="1600" dirty="0" err="1">
                <a:latin typeface="+mn-lt"/>
              </a:rPr>
              <a:t>kích</a:t>
            </a:r>
            <a:r>
              <a:rPr lang="en-US" sz="1600" dirty="0">
                <a:latin typeface="+mn-lt"/>
              </a:rPr>
              <a:t> </a:t>
            </a:r>
            <a:r>
              <a:rPr lang="en-US" sz="1600" dirty="0" err="1">
                <a:latin typeface="+mn-lt"/>
              </a:rPr>
              <a:t>thước</a:t>
            </a:r>
            <a:r>
              <a:rPr lang="en-US" sz="1600" dirty="0">
                <a:latin typeface="+mn-lt"/>
              </a:rPr>
              <a:t> </a:t>
            </a:r>
            <a:r>
              <a:rPr lang="en-US" sz="1600" dirty="0" err="1">
                <a:latin typeface="+mn-lt"/>
              </a:rPr>
              <a:t>lớn</a:t>
            </a:r>
            <a:r>
              <a:rPr lang="en-US" sz="1600" dirty="0">
                <a:latin typeface="+mn-lt"/>
              </a:rPr>
              <a:t>, </a:t>
            </a:r>
            <a:r>
              <a:rPr lang="en-US" sz="1600" dirty="0" err="1">
                <a:latin typeface="+mn-lt"/>
              </a:rPr>
              <a:t>làm</a:t>
            </a:r>
            <a:r>
              <a:rPr lang="en-US" sz="1600" dirty="0">
                <a:latin typeface="+mn-lt"/>
              </a:rPr>
              <a:t> </a:t>
            </a:r>
            <a:r>
              <a:rPr lang="en-US" sz="1600" dirty="0" err="1">
                <a:latin typeface="+mn-lt"/>
              </a:rPr>
              <a:t>giảm</a:t>
            </a:r>
            <a:r>
              <a:rPr lang="en-US" sz="1600" dirty="0">
                <a:latin typeface="+mn-lt"/>
              </a:rPr>
              <a:t> </a:t>
            </a:r>
            <a:r>
              <a:rPr lang="en-US" sz="1600" dirty="0" err="1">
                <a:latin typeface="+mn-lt"/>
              </a:rPr>
              <a:t>tốc</a:t>
            </a:r>
            <a:r>
              <a:rPr lang="en-US" sz="1600" dirty="0">
                <a:latin typeface="+mn-lt"/>
              </a:rPr>
              <a:t> </a:t>
            </a:r>
            <a:r>
              <a:rPr lang="en-US" sz="1600" dirty="0" err="1">
                <a:latin typeface="+mn-lt"/>
              </a:rPr>
              <a:t>độ</a:t>
            </a:r>
            <a:r>
              <a:rPr lang="en-US" sz="1600" dirty="0">
                <a:latin typeface="+mn-lt"/>
              </a:rPr>
              <a:t> </a:t>
            </a:r>
            <a:r>
              <a:rPr lang="en-US" sz="1600" dirty="0" err="1">
                <a:latin typeface="+mn-lt"/>
              </a:rPr>
              <a:t>xử</a:t>
            </a:r>
            <a:r>
              <a:rPr lang="en-US" sz="1600" dirty="0">
                <a:latin typeface="+mn-lt"/>
              </a:rPr>
              <a:t> </a:t>
            </a:r>
            <a:r>
              <a:rPr lang="en-US" sz="1600" dirty="0" err="1">
                <a:latin typeface="+mn-lt"/>
              </a:rPr>
              <a:t>lý</a:t>
            </a:r>
            <a:r>
              <a:rPr lang="en-US" sz="1600" dirty="0">
                <a:latin typeface="+mn-lt"/>
              </a:rPr>
              <a:t> .</a:t>
            </a:r>
          </a:p>
          <a:p>
            <a:pPr marL="285750" indent="-285750">
              <a:buFont typeface="Wingdings" panose="05000000000000000000"/>
              <a:buChar char="q"/>
            </a:pPr>
            <a:endParaRPr lang="en-US" sz="1600" dirty="0">
              <a:latin typeface="+mn-lt"/>
            </a:endParaRPr>
          </a:p>
          <a:p>
            <a:pPr marL="285750" indent="-285750">
              <a:buFont typeface="Wingdings" panose="05000000000000000000"/>
              <a:buChar char="q"/>
            </a:pPr>
            <a:r>
              <a:rPr lang="en-US" sz="1600" dirty="0" err="1">
                <a:latin typeface="+mn-lt"/>
              </a:rPr>
              <a:t>Khả</a:t>
            </a:r>
            <a:r>
              <a:rPr lang="en-US" sz="1600" dirty="0">
                <a:latin typeface="+mn-lt"/>
              </a:rPr>
              <a:t> </a:t>
            </a:r>
            <a:r>
              <a:rPr lang="en-US" sz="1600" dirty="0" err="1">
                <a:latin typeface="+mn-lt"/>
              </a:rPr>
              <a:t>năng</a:t>
            </a:r>
            <a:r>
              <a:rPr lang="en-US" sz="1600" dirty="0">
                <a:latin typeface="+mn-lt"/>
              </a:rPr>
              <a:t> overfitting </a:t>
            </a:r>
            <a:r>
              <a:rPr lang="en-US" sz="1600" dirty="0" err="1">
                <a:latin typeface="+mn-lt"/>
              </a:rPr>
              <a:t>với</a:t>
            </a:r>
            <a:r>
              <a:rPr lang="en-US" sz="1600" dirty="0">
                <a:latin typeface="+mn-lt"/>
              </a:rPr>
              <a:t> </a:t>
            </a:r>
            <a:r>
              <a:rPr lang="en-US" sz="1600" dirty="0" err="1">
                <a:latin typeface="+mn-lt"/>
              </a:rPr>
              <a:t>một</a:t>
            </a:r>
            <a:r>
              <a:rPr lang="en-US" sz="1600" dirty="0">
                <a:latin typeface="+mn-lt"/>
              </a:rPr>
              <a:t> </a:t>
            </a:r>
            <a:r>
              <a:rPr lang="en-US" sz="1600" dirty="0" err="1">
                <a:latin typeface="+mn-lt"/>
              </a:rPr>
              <a:t>lượng</a:t>
            </a:r>
            <a:r>
              <a:rPr lang="en-US" sz="1600" dirty="0">
                <a:latin typeface="+mn-lt"/>
              </a:rPr>
              <a:t> </a:t>
            </a:r>
            <a:r>
              <a:rPr lang="en-US" sz="1600" dirty="0" err="1">
                <a:latin typeface="+mn-lt"/>
              </a:rPr>
              <a:t>lớn</a:t>
            </a:r>
            <a:r>
              <a:rPr lang="en-US" sz="1600" dirty="0">
                <a:latin typeface="+mn-lt"/>
              </a:rPr>
              <a:t> </a:t>
            </a:r>
            <a:r>
              <a:rPr lang="en-US" sz="1600" dirty="0" err="1">
                <a:latin typeface="+mn-lt"/>
              </a:rPr>
              <a:t>tham</a:t>
            </a:r>
            <a:r>
              <a:rPr lang="en-US" sz="1600" dirty="0">
                <a:latin typeface="+mn-lt"/>
              </a:rPr>
              <a:t> </a:t>
            </a:r>
            <a:r>
              <a:rPr lang="en-US" sz="1600" dirty="0" err="1">
                <a:latin typeface="+mn-lt"/>
              </a:rPr>
              <a:t>số</a:t>
            </a:r>
            <a:r>
              <a:rPr lang="en-US" sz="1600" dirty="0">
                <a:latin typeface="+mn-lt"/>
              </a:rPr>
              <a:t>.</a:t>
            </a:r>
          </a:p>
          <a:p>
            <a:pPr marL="285750" indent="-285750">
              <a:buFont typeface="Wingdings" panose="05000000000000000000"/>
              <a:buChar char="q"/>
            </a:pPr>
            <a:endParaRPr lang="en-US" sz="1600" dirty="0">
              <a:latin typeface="+mn-lt"/>
            </a:endParaRPr>
          </a:p>
          <a:p>
            <a:pPr marL="285750" indent="-285750">
              <a:buFont typeface="Wingdings" panose="05000000000000000000"/>
              <a:buChar char="q"/>
            </a:pPr>
            <a:r>
              <a:rPr lang="en-US" sz="1600" dirty="0" err="1">
                <a:latin typeface="+mn-lt"/>
              </a:rPr>
              <a:t>Đòi</a:t>
            </a:r>
            <a:r>
              <a:rPr lang="en-US" sz="1600" dirty="0">
                <a:latin typeface="+mn-lt"/>
              </a:rPr>
              <a:t> </a:t>
            </a:r>
            <a:r>
              <a:rPr lang="en-US" sz="1600" dirty="0" err="1">
                <a:latin typeface="+mn-lt"/>
              </a:rPr>
              <a:t>hỏi</a:t>
            </a:r>
            <a:r>
              <a:rPr lang="en-US" sz="1600" dirty="0">
                <a:latin typeface="+mn-lt"/>
              </a:rPr>
              <a:t> </a:t>
            </a:r>
            <a:r>
              <a:rPr lang="en-US" sz="1600" dirty="0" err="1">
                <a:latin typeface="+mn-lt"/>
              </a:rPr>
              <a:t>tài</a:t>
            </a:r>
            <a:r>
              <a:rPr lang="en-US" sz="1600" dirty="0">
                <a:latin typeface="+mn-lt"/>
              </a:rPr>
              <a:t> </a:t>
            </a:r>
            <a:r>
              <a:rPr lang="en-US" sz="1600" dirty="0" err="1">
                <a:latin typeface="+mn-lt"/>
              </a:rPr>
              <a:t>nguyên</a:t>
            </a:r>
            <a:r>
              <a:rPr lang="en-US" sz="1600" dirty="0">
                <a:latin typeface="+mn-lt"/>
              </a:rPr>
              <a:t> </a:t>
            </a:r>
            <a:r>
              <a:rPr lang="en-US" sz="1600" dirty="0" err="1">
                <a:latin typeface="+mn-lt"/>
              </a:rPr>
              <a:t>tính</a:t>
            </a:r>
            <a:r>
              <a:rPr lang="en-US" sz="1600" dirty="0">
                <a:latin typeface="+mn-lt"/>
              </a:rPr>
              <a:t> </a:t>
            </a:r>
            <a:r>
              <a:rPr lang="en-US" sz="1600" dirty="0" err="1">
                <a:latin typeface="+mn-lt"/>
              </a:rPr>
              <a:t>toán</a:t>
            </a:r>
            <a:r>
              <a:rPr lang="en-US" sz="1600" dirty="0">
                <a:latin typeface="+mn-lt"/>
              </a:rPr>
              <a:t> </a:t>
            </a:r>
            <a:r>
              <a:rPr lang="en-US" sz="1600" dirty="0" err="1">
                <a:latin typeface="+mn-lt"/>
              </a:rPr>
              <a:t>khá</a:t>
            </a:r>
            <a:r>
              <a:rPr lang="en-US" sz="1600" dirty="0">
                <a:latin typeface="+mn-lt"/>
              </a:rPr>
              <a:t> </a:t>
            </a:r>
            <a:r>
              <a:rPr lang="en-US" sz="1600" dirty="0" err="1">
                <a:latin typeface="+mn-lt"/>
              </a:rPr>
              <a:t>lớn</a:t>
            </a:r>
            <a:r>
              <a:rPr lang="en-US" sz="1600" dirty="0">
                <a:latin typeface="+mn-lt"/>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 name="TextBox 1"/>
          <p:cNvSpPr txBox="1"/>
          <p:nvPr/>
        </p:nvSpPr>
        <p:spPr>
          <a:xfrm>
            <a:off x="2873057" y="1095164"/>
            <a:ext cx="3397885" cy="645160"/>
          </a:xfrm>
          <a:prstGeom prst="rect">
            <a:avLst/>
          </a:prstGeom>
          <a:noFill/>
        </p:spPr>
        <p:txBody>
          <a:bodyPr wrap="square" rtlCol="0">
            <a:spAutoFit/>
          </a:bodyPr>
          <a:lstStyle/>
          <a:p>
            <a:pPr algn="ctr"/>
            <a:r>
              <a:rPr lang="vi-VN" sz="1800" b="1" dirty="0">
                <a:solidFill>
                  <a:schemeClr val="accent4">
                    <a:lumMod val="50000"/>
                  </a:schemeClr>
                </a:solidFill>
                <a:latin typeface="+mn-lt"/>
              </a:rPr>
              <a:t>KIẾN TRÚC MẠNG ĐỀ XUẤT </a:t>
            </a:r>
          </a:p>
          <a:p>
            <a:pPr algn="ctr"/>
            <a:r>
              <a:rPr lang="vi-VN" sz="1800" b="1" dirty="0">
                <a:solidFill>
                  <a:schemeClr val="accent4">
                    <a:lumMod val="50000"/>
                  </a:schemeClr>
                </a:solidFill>
                <a:latin typeface="+mn-lt"/>
              </a:rPr>
              <a:t>ASSPPNet</a:t>
            </a:r>
          </a:p>
        </p:txBody>
      </p:sp>
      <p:pic>
        <p:nvPicPr>
          <p:cNvPr id="5" name="Picture 4">
            <a:extLst>
              <a:ext uri="{FF2B5EF4-FFF2-40B4-BE49-F238E27FC236}">
                <a16:creationId xmlns:a16="http://schemas.microsoft.com/office/drawing/2014/main" id="{B8FDE8C3-A2D2-EDA8-77FA-063557B85395}"/>
              </a:ext>
            </a:extLst>
          </p:cNvPr>
          <p:cNvPicPr>
            <a:picLocks noChangeAspect="1"/>
          </p:cNvPicPr>
          <p:nvPr/>
        </p:nvPicPr>
        <p:blipFill>
          <a:blip r:embed="rId2"/>
          <a:stretch>
            <a:fillRect/>
          </a:stretch>
        </p:blipFill>
        <p:spPr>
          <a:xfrm>
            <a:off x="790226" y="1899179"/>
            <a:ext cx="7419975" cy="2428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287656" y="821377"/>
            <a:ext cx="4204335" cy="577850"/>
          </a:xfrm>
          <a:prstGeom prst="rect">
            <a:avLst/>
          </a:prstGeom>
          <a:noFill/>
        </p:spPr>
        <p:txBody>
          <a:bodyPr wrap="square" lIns="91440" tIns="45720" rIns="91440" bIns="45720" anchor="t">
            <a:spAutoFit/>
          </a:bodyPr>
          <a:lstStyle/>
          <a:p>
            <a:pPr algn="ctr">
              <a:lnSpc>
                <a:spcPct val="150000"/>
              </a:lnSpc>
              <a:buSzPct val="100000"/>
            </a:pPr>
            <a:r>
              <a:rPr lang="en-US" sz="2400" b="1" err="1">
                <a:solidFill>
                  <a:srgbClr val="0070C0"/>
                </a:solidFill>
                <a:latin typeface="+mn-lt"/>
                <a:ea typeface="Tahoma" panose="020B0604030504040204"/>
              </a:rPr>
              <a:t>Kiến</a:t>
            </a:r>
            <a:r>
              <a:rPr lang="en-US" sz="2400" b="1">
                <a:solidFill>
                  <a:srgbClr val="0070C0"/>
                </a:solidFill>
                <a:latin typeface="+mn-lt"/>
                <a:ea typeface="Tahoma" panose="020B0604030504040204"/>
              </a:rPr>
              <a:t> </a:t>
            </a:r>
            <a:r>
              <a:rPr lang="en-US" sz="2400" b="1" err="1">
                <a:solidFill>
                  <a:srgbClr val="0070C0"/>
                </a:solidFill>
                <a:latin typeface="+mn-lt"/>
                <a:ea typeface="Tahoma" panose="020B0604030504040204"/>
              </a:rPr>
              <a:t>trúc</a:t>
            </a:r>
            <a:r>
              <a:rPr lang="en-US" sz="2400" b="1">
                <a:solidFill>
                  <a:srgbClr val="0070C0"/>
                </a:solidFill>
                <a:latin typeface="+mn-lt"/>
                <a:ea typeface="Tahoma" panose="020B0604030504040204"/>
              </a:rPr>
              <a:t> </a:t>
            </a:r>
            <a:r>
              <a:rPr lang="en-US" sz="2400" b="1" err="1">
                <a:solidFill>
                  <a:srgbClr val="0070C0"/>
                </a:solidFill>
                <a:latin typeface="+mn-lt"/>
                <a:ea typeface="Tahoma" panose="020B0604030504040204"/>
              </a:rPr>
              <a:t>gốc</a:t>
            </a:r>
            <a:r>
              <a:rPr lang="en-US" sz="2400" b="1">
                <a:solidFill>
                  <a:srgbClr val="0070C0"/>
                </a:solidFill>
                <a:latin typeface="+mn-lt"/>
                <a:ea typeface="Tahoma" panose="020B0604030504040204"/>
              </a:rPr>
              <a:t> </a:t>
            </a:r>
          </a:p>
        </p:txBody>
      </p:sp>
      <p:sp>
        <p:nvSpPr>
          <p:cNvPr id="4" name="TextBox 3"/>
          <p:cNvSpPr txBox="1"/>
          <p:nvPr/>
        </p:nvSpPr>
        <p:spPr>
          <a:xfrm>
            <a:off x="789940" y="1598295"/>
            <a:ext cx="3195320" cy="147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a:latin typeface="+mn-lt"/>
              </a:rPr>
              <a:t>ResNet50-32x4d</a:t>
            </a:r>
            <a:r>
              <a:rPr lang="en-US" sz="1800" dirty="0">
                <a:latin typeface="+mn-lt"/>
              </a:rPr>
              <a:t> </a:t>
            </a:r>
            <a:r>
              <a:rPr lang="en-US" sz="1800" dirty="0" err="1">
                <a:latin typeface="+mn-lt"/>
              </a:rPr>
              <a:t>đã</a:t>
            </a:r>
            <a:r>
              <a:rPr lang="en-US" sz="1800" dirty="0">
                <a:latin typeface="+mn-lt"/>
              </a:rPr>
              <a:t> </a:t>
            </a:r>
            <a:r>
              <a:rPr lang="en-US" sz="1800" dirty="0" err="1">
                <a:latin typeface="+mn-lt"/>
              </a:rPr>
              <a:t>được</a:t>
            </a:r>
            <a:r>
              <a:rPr lang="en-US" sz="1800" dirty="0">
                <a:latin typeface="+mn-lt"/>
              </a:rPr>
              <a:t> </a:t>
            </a:r>
            <a:r>
              <a:rPr lang="en-US" sz="1800" dirty="0" err="1">
                <a:latin typeface="+mn-lt"/>
              </a:rPr>
              <a:t>huấn</a:t>
            </a:r>
            <a:r>
              <a:rPr lang="en-US" sz="1800" dirty="0">
                <a:latin typeface="+mn-lt"/>
              </a:rPr>
              <a:t> </a:t>
            </a:r>
            <a:r>
              <a:rPr lang="en-US" sz="1800" dirty="0" err="1">
                <a:latin typeface="+mn-lt"/>
              </a:rPr>
              <a:t>luyện</a:t>
            </a:r>
            <a:r>
              <a:rPr lang="en-US" sz="1800" dirty="0">
                <a:latin typeface="+mn-lt"/>
              </a:rPr>
              <a:t> </a:t>
            </a:r>
            <a:r>
              <a:rPr lang="en-US" sz="1800" dirty="0" err="1">
                <a:latin typeface="+mn-lt"/>
              </a:rPr>
              <a:t>trước</a:t>
            </a:r>
            <a:r>
              <a:rPr lang="en-US" sz="1800" dirty="0">
                <a:latin typeface="+mn-lt"/>
              </a:rPr>
              <a:t> </a:t>
            </a:r>
            <a:r>
              <a:rPr lang="en-US" sz="1800" dirty="0" err="1">
                <a:latin typeface="+mn-lt"/>
              </a:rPr>
              <a:t>trên</a:t>
            </a:r>
            <a:r>
              <a:rPr lang="en-US" sz="1800" dirty="0">
                <a:latin typeface="+mn-lt"/>
              </a:rPr>
              <a:t> </a:t>
            </a:r>
            <a:r>
              <a:rPr lang="en-US" sz="1800" dirty="0" err="1">
                <a:latin typeface="+mn-lt"/>
              </a:rPr>
              <a:t>tập</a:t>
            </a:r>
            <a:r>
              <a:rPr lang="en-US" sz="1800" dirty="0">
                <a:latin typeface="+mn-lt"/>
              </a:rPr>
              <a:t>  INMAGENET1K-V2 </a:t>
            </a:r>
            <a:r>
              <a:rPr lang="en-US" sz="1800" dirty="0" err="1">
                <a:latin typeface="+mn-lt"/>
              </a:rPr>
              <a:t>được</a:t>
            </a:r>
            <a:r>
              <a:rPr lang="en-US" sz="1800" dirty="0">
                <a:latin typeface="+mn-lt"/>
              </a:rPr>
              <a:t> </a:t>
            </a:r>
            <a:r>
              <a:rPr lang="en-US" sz="1800" dirty="0" err="1">
                <a:latin typeface="+mn-lt"/>
              </a:rPr>
              <a:t>sử</a:t>
            </a:r>
            <a:r>
              <a:rPr lang="en-US" sz="1800" dirty="0">
                <a:latin typeface="+mn-lt"/>
              </a:rPr>
              <a:t> </a:t>
            </a:r>
            <a:r>
              <a:rPr lang="en-US" sz="1800" dirty="0" err="1">
                <a:latin typeface="+mn-lt"/>
              </a:rPr>
              <a:t>dụng</a:t>
            </a:r>
            <a:r>
              <a:rPr lang="en-US" sz="1800" dirty="0">
                <a:latin typeface="+mn-lt"/>
              </a:rPr>
              <a:t> </a:t>
            </a:r>
            <a:r>
              <a:rPr lang="en-US" sz="1800" dirty="0" err="1">
                <a:latin typeface="+mn-lt"/>
              </a:rPr>
              <a:t>làm</a:t>
            </a:r>
            <a:r>
              <a:rPr lang="en-US" sz="1800" dirty="0">
                <a:latin typeface="+mn-lt"/>
              </a:rPr>
              <a:t> </a:t>
            </a:r>
            <a:r>
              <a:rPr lang="en-US" sz="1800" dirty="0" err="1">
                <a:latin typeface="+mn-lt"/>
              </a:rPr>
              <a:t>kiến</a:t>
            </a:r>
            <a:r>
              <a:rPr lang="en-US" sz="1800" dirty="0">
                <a:latin typeface="+mn-lt"/>
              </a:rPr>
              <a:t> </a:t>
            </a:r>
            <a:r>
              <a:rPr lang="en-US" sz="1800" dirty="0" err="1">
                <a:latin typeface="+mn-lt"/>
              </a:rPr>
              <a:t>trúc</a:t>
            </a:r>
            <a:r>
              <a:rPr lang="en-US" sz="1800" dirty="0">
                <a:latin typeface="+mn-lt"/>
              </a:rPr>
              <a:t> </a:t>
            </a:r>
            <a:r>
              <a:rPr lang="en-US" sz="1800" dirty="0" err="1">
                <a:latin typeface="+mn-lt"/>
              </a:rPr>
              <a:t>gốc</a:t>
            </a:r>
            <a:r>
              <a:rPr lang="en-US" sz="1800" dirty="0">
                <a:latin typeface="+mn-lt"/>
              </a:rPr>
              <a:t> (backbone). </a:t>
            </a:r>
            <a:endParaRPr lang="en-US" dirty="0">
              <a:latin typeface="+mn-lt"/>
            </a:endParaRPr>
          </a:p>
        </p:txBody>
      </p:sp>
      <p:pic>
        <p:nvPicPr>
          <p:cNvPr id="17" name="Picture 16"/>
          <p:cNvPicPr>
            <a:picLocks noChangeAspect="1"/>
          </p:cNvPicPr>
          <p:nvPr/>
        </p:nvPicPr>
        <p:blipFill>
          <a:blip r:embed="rId2"/>
          <a:stretch>
            <a:fillRect/>
          </a:stretch>
        </p:blipFill>
        <p:spPr>
          <a:xfrm>
            <a:off x="0" y="4776022"/>
            <a:ext cx="9144000" cy="11057"/>
          </a:xfrm>
          <a:prstGeom prst="rect">
            <a:avLst/>
          </a:prstGeom>
        </p:spPr>
      </p:pic>
      <p:pic>
        <p:nvPicPr>
          <p:cNvPr id="6" name="Picture 5" descr="A screenshot of a computer&#10;&#10;Description automatically generated"/>
          <p:cNvPicPr>
            <a:picLocks noChangeAspect="1"/>
          </p:cNvPicPr>
          <p:nvPr/>
        </p:nvPicPr>
        <p:blipFill>
          <a:blip r:embed="rId3"/>
          <a:stretch>
            <a:fillRect/>
          </a:stretch>
        </p:blipFill>
        <p:spPr>
          <a:xfrm>
            <a:off x="4449445" y="979947"/>
            <a:ext cx="4572000" cy="1777716"/>
          </a:xfrm>
          <a:prstGeom prst="rect">
            <a:avLst/>
          </a:prstGeom>
        </p:spPr>
      </p:pic>
      <p:sp>
        <p:nvSpPr>
          <p:cNvPr id="20" name="TextBox 19"/>
          <p:cNvSpPr txBox="1"/>
          <p:nvPr/>
        </p:nvSpPr>
        <p:spPr>
          <a:xfrm>
            <a:off x="736997" y="3210118"/>
            <a:ext cx="8406797" cy="922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charset="0"/>
              <a:buChar char="§"/>
            </a:pPr>
            <a:r>
              <a:rPr lang="vi-VN" sz="1800" b="1" dirty="0">
                <a:solidFill>
                  <a:schemeClr val="accent1"/>
                </a:solidFill>
                <a:latin typeface="+mn-lt"/>
              </a:rPr>
              <a:t>ResNet50-32x4d</a:t>
            </a:r>
            <a:r>
              <a:rPr lang="vi-VN" sz="1800" dirty="0">
                <a:solidFill>
                  <a:schemeClr val="accent1"/>
                </a:solidFill>
                <a:latin typeface="+mn-lt"/>
              </a:rPr>
              <a:t> giúp mô hình giảm số lượng tham số và tốc độ tính toán gần như một nửa, nhưng vẫn duy trì độ hiệu quả trương đương với ResNet101 trên cùng tập IMAGENET1K-V2.</a:t>
            </a:r>
            <a:endParaRPr lang="en-US" dirty="0">
              <a:solidFill>
                <a:schemeClr val="accent1"/>
              </a:solidFill>
              <a:latin typeface="+mn-lt"/>
            </a:endParaRPr>
          </a:p>
        </p:txBody>
      </p:sp>
      <p:sp>
        <p:nvSpPr>
          <p:cNvPr id="21" name="TextBox 20"/>
          <p:cNvSpPr txBox="1"/>
          <p:nvPr/>
        </p:nvSpPr>
        <p:spPr>
          <a:xfrm>
            <a:off x="4182019" y="2758031"/>
            <a:ext cx="5317432" cy="521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i="1" dirty="0" err="1">
                <a:latin typeface="+mn-lt"/>
              </a:rPr>
              <a:t>Trọng</a:t>
            </a:r>
            <a:r>
              <a:rPr lang="en-US" i="1" dirty="0">
                <a:latin typeface="+mn-lt"/>
              </a:rPr>
              <a:t> </a:t>
            </a:r>
            <a:r>
              <a:rPr lang="en-US" i="1" dirty="0" err="1">
                <a:latin typeface="+mn-lt"/>
              </a:rPr>
              <a:t>số</a:t>
            </a:r>
            <a:r>
              <a:rPr lang="en-US" i="1" dirty="0">
                <a:latin typeface="+mn-lt"/>
              </a:rPr>
              <a:t> </a:t>
            </a:r>
            <a:r>
              <a:rPr lang="en-US" i="1" dirty="0" err="1">
                <a:latin typeface="+mn-lt"/>
              </a:rPr>
              <a:t>của</a:t>
            </a:r>
            <a:r>
              <a:rPr lang="en-US" i="1" dirty="0">
                <a:latin typeface="+mn-lt"/>
              </a:rPr>
              <a:t> </a:t>
            </a:r>
            <a:r>
              <a:rPr lang="en-US" i="1" dirty="0" err="1">
                <a:latin typeface="+mn-lt"/>
              </a:rPr>
              <a:t>mạng</a:t>
            </a:r>
            <a:r>
              <a:rPr lang="en-US" i="1" dirty="0">
                <a:latin typeface="+mn-lt"/>
              </a:rPr>
              <a:t> ResNet50-32x4d </a:t>
            </a:r>
          </a:p>
          <a:p>
            <a:pPr algn="ctr"/>
            <a:r>
              <a:rPr lang="en-US" i="1" dirty="0" err="1">
                <a:latin typeface="+mn-lt"/>
              </a:rPr>
              <a:t>trên</a:t>
            </a:r>
            <a:r>
              <a:rPr lang="en-US" i="1" dirty="0">
                <a:latin typeface="+mn-lt"/>
              </a:rPr>
              <a:t> </a:t>
            </a:r>
            <a:r>
              <a:rPr lang="en-US" i="1" dirty="0" err="1">
                <a:latin typeface="+mn-lt"/>
              </a:rPr>
              <a:t>tập</a:t>
            </a:r>
            <a:r>
              <a:rPr lang="en-US" i="1" dirty="0">
                <a:latin typeface="+mn-lt"/>
              </a:rPr>
              <a:t> IMAGENET1K-V2 (1)</a:t>
            </a:r>
          </a:p>
        </p:txBody>
      </p:sp>
      <p:sp>
        <p:nvSpPr>
          <p:cNvPr id="22" name="TextBox 21"/>
          <p:cNvSpPr txBox="1"/>
          <p:nvPr/>
        </p:nvSpPr>
        <p:spPr>
          <a:xfrm>
            <a:off x="399827" y="4855239"/>
            <a:ext cx="826816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(1) https://pytorch.org/vision/main/models/generated/torchvision.models.resnext50_32x4d.html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163831" y="707077"/>
            <a:ext cx="7490460" cy="577850"/>
          </a:xfrm>
          <a:prstGeom prst="rect">
            <a:avLst/>
          </a:prstGeom>
          <a:noFill/>
        </p:spPr>
        <p:txBody>
          <a:bodyPr wrap="square" lIns="91440" tIns="45720" rIns="91440" bIns="45720" anchor="t">
            <a:spAutoFit/>
          </a:bodyPr>
          <a:lstStyle/>
          <a:p>
            <a:pPr algn="ctr">
              <a:lnSpc>
                <a:spcPct val="150000"/>
              </a:lnSpc>
              <a:buSzPct val="100000"/>
            </a:pPr>
            <a:r>
              <a:rPr lang="en-US" sz="2400" b="1" dirty="0">
                <a:solidFill>
                  <a:srgbClr val="0070C0"/>
                </a:solidFill>
                <a:latin typeface="+mn-lt"/>
                <a:ea typeface="Tahoma" panose="020B0604030504040204"/>
              </a:rPr>
              <a:t>Convolutional Block Attention Module </a:t>
            </a:r>
          </a:p>
        </p:txBody>
      </p:sp>
      <p:pic>
        <p:nvPicPr>
          <p:cNvPr id="2" name="Picture 1" descr="A diagram of a block diagram&#10;&#10;Description automatically generated"/>
          <p:cNvPicPr>
            <a:picLocks noChangeAspect="1"/>
          </p:cNvPicPr>
          <p:nvPr/>
        </p:nvPicPr>
        <p:blipFill>
          <a:blip r:embed="rId2"/>
          <a:stretch>
            <a:fillRect/>
          </a:stretch>
        </p:blipFill>
        <p:spPr>
          <a:xfrm>
            <a:off x="1751330" y="1255395"/>
            <a:ext cx="5507355" cy="1747520"/>
          </a:xfrm>
          <a:prstGeom prst="rect">
            <a:avLst/>
          </a:prstGeom>
        </p:spPr>
      </p:pic>
      <p:sp>
        <p:nvSpPr>
          <p:cNvPr id="4" name="TextBox 3"/>
          <p:cNvSpPr txBox="1"/>
          <p:nvPr/>
        </p:nvSpPr>
        <p:spPr>
          <a:xfrm>
            <a:off x="789055" y="3833152"/>
            <a:ext cx="8012135" cy="922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a:latin typeface="+mn-lt"/>
              </a:rPr>
              <a:t>CBAM</a:t>
            </a:r>
            <a:r>
              <a:rPr lang="en-US" sz="1800" dirty="0">
                <a:latin typeface="+mn-lt"/>
              </a:rPr>
              <a:t> </a:t>
            </a:r>
            <a:r>
              <a:rPr lang="en-US" sz="1800" dirty="0" err="1">
                <a:latin typeface="+mn-lt"/>
              </a:rPr>
              <a:t>cải</a:t>
            </a:r>
            <a:r>
              <a:rPr lang="en-US" sz="1800" dirty="0">
                <a:latin typeface="+mn-lt"/>
              </a:rPr>
              <a:t> </a:t>
            </a:r>
            <a:r>
              <a:rPr lang="en-US" sz="1800" dirty="0" err="1">
                <a:latin typeface="+mn-lt"/>
              </a:rPr>
              <a:t>thiện</a:t>
            </a:r>
            <a:r>
              <a:rPr lang="en-US" sz="1800" dirty="0">
                <a:latin typeface="+mn-lt"/>
              </a:rPr>
              <a:t> </a:t>
            </a:r>
            <a:r>
              <a:rPr lang="en-US" sz="1800" dirty="0" err="1">
                <a:latin typeface="+mn-lt"/>
              </a:rPr>
              <a:t>hiệu</a:t>
            </a:r>
            <a:r>
              <a:rPr lang="en-US" sz="1800" dirty="0">
                <a:latin typeface="+mn-lt"/>
              </a:rPr>
              <a:t> </a:t>
            </a:r>
            <a:r>
              <a:rPr lang="en-US" sz="1800" dirty="0" err="1">
                <a:latin typeface="+mn-lt"/>
              </a:rPr>
              <a:t>quả</a:t>
            </a:r>
            <a:r>
              <a:rPr lang="en-US" sz="1800" dirty="0">
                <a:latin typeface="+mn-lt"/>
              </a:rPr>
              <a:t> </a:t>
            </a:r>
            <a:r>
              <a:rPr lang="vi-VN" altLang="en-US" sz="1800" dirty="0">
                <a:latin typeface="+mn-lt"/>
              </a:rPr>
              <a:t>sự lưu</a:t>
            </a:r>
            <a:r>
              <a:rPr lang="en-US" sz="1800" dirty="0">
                <a:latin typeface="+mn-lt"/>
              </a:rPr>
              <a:t> </a:t>
            </a:r>
            <a:r>
              <a:rPr lang="vi-VN" altLang="en-US" sz="1800" dirty="0">
                <a:latin typeface="+mn-lt"/>
              </a:rPr>
              <a:t>thông </a:t>
            </a:r>
            <a:r>
              <a:rPr lang="en-US" sz="1800" dirty="0" err="1">
                <a:latin typeface="+mn-lt"/>
              </a:rPr>
              <a:t>thông</a:t>
            </a:r>
            <a:r>
              <a:rPr lang="en-US" sz="1800" dirty="0">
                <a:latin typeface="+mn-lt"/>
              </a:rPr>
              <a:t> tin</a:t>
            </a:r>
            <a:r>
              <a:rPr lang="vi-VN" altLang="en-US" sz="1800" dirty="0">
                <a:latin typeface="+mn-lt"/>
              </a:rPr>
              <a:t> </a:t>
            </a:r>
            <a:r>
              <a:rPr lang="en-US" sz="1800" dirty="0" err="1">
                <a:latin typeface="+mn-lt"/>
              </a:rPr>
              <a:t>trong</a:t>
            </a:r>
            <a:r>
              <a:rPr lang="en-US" sz="1800" dirty="0">
                <a:latin typeface="+mn-lt"/>
              </a:rPr>
              <a:t> </a:t>
            </a:r>
            <a:r>
              <a:rPr lang="en-US" sz="1800" dirty="0" err="1">
                <a:latin typeface="+mn-lt"/>
              </a:rPr>
              <a:t>mạng</a:t>
            </a:r>
            <a:r>
              <a:rPr lang="en-US" sz="1800" dirty="0">
                <a:latin typeface="+mn-lt"/>
              </a:rPr>
              <a:t> </a:t>
            </a:r>
            <a:r>
              <a:rPr lang="en-US" sz="1800" dirty="0" err="1">
                <a:latin typeface="+mn-lt"/>
              </a:rPr>
              <a:t>nơ-ron</a:t>
            </a:r>
            <a:r>
              <a:rPr lang="en-US" sz="1800" dirty="0">
                <a:latin typeface="+mn-lt"/>
              </a:rPr>
              <a:t> </a:t>
            </a:r>
            <a:r>
              <a:rPr lang="en-US" sz="1800" dirty="0" err="1">
                <a:latin typeface="+mn-lt"/>
              </a:rPr>
              <a:t>và</a:t>
            </a:r>
            <a:r>
              <a:rPr lang="en-US" sz="1800" dirty="0">
                <a:latin typeface="+mn-lt"/>
              </a:rPr>
              <a:t> </a:t>
            </a:r>
            <a:r>
              <a:rPr lang="en-US" sz="1800" dirty="0" err="1">
                <a:latin typeface="+mn-lt"/>
              </a:rPr>
              <a:t>giúp</a:t>
            </a:r>
            <a:r>
              <a:rPr lang="vi-VN" altLang="en-US" sz="1800" dirty="0" err="1">
                <a:latin typeface="+mn-lt"/>
              </a:rPr>
              <a:t> </a:t>
            </a:r>
            <a:r>
              <a:rPr lang="en-US" sz="1800" dirty="0" err="1">
                <a:latin typeface="+mn-lt"/>
              </a:rPr>
              <a:t>tăng</a:t>
            </a:r>
            <a:r>
              <a:rPr lang="en-US" sz="1800" dirty="0">
                <a:latin typeface="+mn-lt"/>
              </a:rPr>
              <a:t> </a:t>
            </a:r>
            <a:r>
              <a:rPr lang="en-US" sz="1800" dirty="0" err="1">
                <a:latin typeface="+mn-lt"/>
              </a:rPr>
              <a:t>cường</a:t>
            </a:r>
            <a:r>
              <a:rPr lang="en-US" sz="1800" dirty="0">
                <a:latin typeface="+mn-lt"/>
              </a:rPr>
              <a:t> </a:t>
            </a:r>
            <a:r>
              <a:rPr lang="en-US" sz="1800" dirty="0" err="1">
                <a:latin typeface="+mn-lt"/>
              </a:rPr>
              <a:t>khả</a:t>
            </a:r>
            <a:r>
              <a:rPr lang="en-US" sz="1800" dirty="0">
                <a:latin typeface="+mn-lt"/>
              </a:rPr>
              <a:t> </a:t>
            </a:r>
            <a:r>
              <a:rPr lang="en-US" sz="1800" dirty="0" err="1">
                <a:latin typeface="+mn-lt"/>
              </a:rPr>
              <a:t>năng</a:t>
            </a:r>
            <a:r>
              <a:rPr lang="en-US" sz="1800" dirty="0">
                <a:latin typeface="+mn-lt"/>
              </a:rPr>
              <a:t> </a:t>
            </a:r>
            <a:r>
              <a:rPr lang="en-US" sz="1800" dirty="0" err="1">
                <a:latin typeface="+mn-lt"/>
              </a:rPr>
              <a:t>nhấn</a:t>
            </a:r>
            <a:r>
              <a:rPr lang="en-US" sz="1800" dirty="0">
                <a:latin typeface="+mn-lt"/>
              </a:rPr>
              <a:t> </a:t>
            </a:r>
            <a:r>
              <a:rPr lang="en-US" sz="1800" dirty="0" err="1">
                <a:latin typeface="+mn-lt"/>
              </a:rPr>
              <a:t>mạnh</a:t>
            </a:r>
            <a:r>
              <a:rPr lang="en-US" sz="1800" dirty="0">
                <a:latin typeface="+mn-lt"/>
              </a:rPr>
              <a:t> </a:t>
            </a:r>
            <a:r>
              <a:rPr lang="en-US" sz="1800" dirty="0" err="1">
                <a:latin typeface="+mn-lt"/>
              </a:rPr>
              <a:t>hoặc</a:t>
            </a:r>
            <a:r>
              <a:rPr lang="en-US" sz="1800" dirty="0">
                <a:latin typeface="+mn-lt"/>
              </a:rPr>
              <a:t> </a:t>
            </a:r>
            <a:r>
              <a:rPr lang="en-US" sz="1800" dirty="0" err="1">
                <a:latin typeface="+mn-lt"/>
              </a:rPr>
              <a:t>giảm</a:t>
            </a:r>
            <a:r>
              <a:rPr lang="en-US" sz="1800" dirty="0">
                <a:latin typeface="+mn-lt"/>
              </a:rPr>
              <a:t> </a:t>
            </a:r>
            <a:r>
              <a:rPr lang="en-US" sz="1800" dirty="0" err="1">
                <a:latin typeface="+mn-lt"/>
              </a:rPr>
              <a:t>thiểu</a:t>
            </a:r>
            <a:r>
              <a:rPr lang="en-US" sz="1800" dirty="0">
                <a:latin typeface="+mn-lt"/>
              </a:rPr>
              <a:t> </a:t>
            </a:r>
            <a:r>
              <a:rPr lang="en-US" sz="1800" dirty="0" err="1">
                <a:latin typeface="+mn-lt"/>
              </a:rPr>
              <a:t>thông</a:t>
            </a:r>
            <a:r>
              <a:rPr lang="en-US" sz="1800" dirty="0">
                <a:latin typeface="+mn-lt"/>
              </a:rPr>
              <a:t> tin </a:t>
            </a:r>
            <a:r>
              <a:rPr lang="en-US" sz="1800" dirty="0" err="1">
                <a:latin typeface="+mn-lt"/>
              </a:rPr>
              <a:t>nào</a:t>
            </a:r>
            <a:r>
              <a:rPr lang="en-US" sz="1800" dirty="0">
                <a:latin typeface="+mn-lt"/>
              </a:rPr>
              <a:t> </a:t>
            </a:r>
            <a:r>
              <a:rPr lang="en-US" sz="1800" dirty="0" err="1">
                <a:latin typeface="+mn-lt"/>
              </a:rPr>
              <a:t>nên</a:t>
            </a:r>
            <a:r>
              <a:rPr lang="en-US" sz="1800" dirty="0">
                <a:latin typeface="+mn-lt"/>
              </a:rPr>
              <a:t> </a:t>
            </a:r>
            <a:r>
              <a:rPr lang="en-US" sz="1800" dirty="0" err="1">
                <a:latin typeface="+mn-lt"/>
              </a:rPr>
              <a:t>được</a:t>
            </a:r>
            <a:r>
              <a:rPr lang="en-US" sz="1800" dirty="0">
                <a:latin typeface="+mn-lt"/>
              </a:rPr>
              <a:t> </a:t>
            </a:r>
            <a:r>
              <a:rPr lang="en-US" sz="1800" dirty="0" err="1">
                <a:latin typeface="+mn-lt"/>
              </a:rPr>
              <a:t>ưu</a:t>
            </a:r>
            <a:r>
              <a:rPr lang="en-US" sz="1800" dirty="0">
                <a:latin typeface="+mn-lt"/>
              </a:rPr>
              <a:t> </a:t>
            </a:r>
            <a:r>
              <a:rPr lang="en-US" sz="1800" dirty="0" err="1">
                <a:latin typeface="+mn-lt"/>
              </a:rPr>
              <a:t>tiên</a:t>
            </a:r>
            <a:r>
              <a:rPr lang="en-US" sz="1800" dirty="0">
                <a:latin typeface="+mn-lt"/>
              </a:rPr>
              <a:t> </a:t>
            </a:r>
            <a:r>
              <a:rPr lang="en-US" sz="1800" dirty="0" err="1">
                <a:latin typeface="+mn-lt"/>
              </a:rPr>
              <a:t>trong</a:t>
            </a:r>
            <a:r>
              <a:rPr lang="en-US" sz="1800" dirty="0">
                <a:latin typeface="+mn-lt"/>
              </a:rPr>
              <a:t> </a:t>
            </a:r>
            <a:r>
              <a:rPr lang="en-US" sz="1800" dirty="0" err="1">
                <a:latin typeface="+mn-lt"/>
              </a:rPr>
              <a:t>quá</a:t>
            </a:r>
            <a:r>
              <a:rPr lang="en-US" sz="1800" dirty="0">
                <a:latin typeface="+mn-lt"/>
              </a:rPr>
              <a:t> </a:t>
            </a:r>
            <a:r>
              <a:rPr lang="en-US" sz="1800" dirty="0" err="1">
                <a:latin typeface="+mn-lt"/>
              </a:rPr>
              <a:t>trình</a:t>
            </a:r>
            <a:r>
              <a:rPr lang="en-US" sz="1800" dirty="0">
                <a:latin typeface="+mn-lt"/>
              </a:rPr>
              <a:t> </a:t>
            </a:r>
            <a:r>
              <a:rPr lang="en-US" sz="1800" dirty="0" err="1">
                <a:latin typeface="+mn-lt"/>
              </a:rPr>
              <a:t>học</a:t>
            </a:r>
            <a:r>
              <a:rPr lang="en-US" sz="1800" dirty="0">
                <a:latin typeface="+mn-lt"/>
              </a:rPr>
              <a:t>.</a:t>
            </a:r>
          </a:p>
        </p:txBody>
      </p:sp>
      <p:sp>
        <p:nvSpPr>
          <p:cNvPr id="15" name="TextBox 14"/>
          <p:cNvSpPr txBox="1"/>
          <p:nvPr/>
        </p:nvSpPr>
        <p:spPr>
          <a:xfrm>
            <a:off x="789940" y="2963973"/>
            <a:ext cx="8231505" cy="11372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a:latin typeface="+mn-lt"/>
              </a:rPr>
              <a:t>Convolutional Block  Attention (CBAM)</a:t>
            </a:r>
            <a:r>
              <a:rPr lang="en-US" sz="1800" dirty="0">
                <a:latin typeface="+mn-lt"/>
              </a:rPr>
              <a:t> </a:t>
            </a:r>
            <a:r>
              <a:rPr lang="vi-VN" altLang="en-US" sz="1800" dirty="0">
                <a:latin typeface="+mn-lt"/>
              </a:rPr>
              <a:t>giúp </a:t>
            </a:r>
            <a:r>
              <a:rPr lang="en-US" sz="1800" dirty="0" err="1">
                <a:latin typeface="+mn-lt"/>
              </a:rPr>
              <a:t>nhấn</a:t>
            </a:r>
            <a:r>
              <a:rPr lang="en-US" sz="1800" dirty="0">
                <a:latin typeface="+mn-lt"/>
              </a:rPr>
              <a:t> </a:t>
            </a:r>
            <a:r>
              <a:rPr lang="en-US" sz="1800" dirty="0" err="1">
                <a:latin typeface="+mn-lt"/>
              </a:rPr>
              <a:t>mạnh</a:t>
            </a:r>
            <a:r>
              <a:rPr lang="en-US" sz="1800" dirty="0">
                <a:latin typeface="+mn-lt"/>
              </a:rPr>
              <a:t> </a:t>
            </a:r>
            <a:r>
              <a:rPr lang="en-US" sz="1800" dirty="0" err="1">
                <a:latin typeface="+mn-lt"/>
              </a:rPr>
              <a:t>các</a:t>
            </a:r>
            <a:r>
              <a:rPr lang="en-US" sz="1800" dirty="0">
                <a:latin typeface="+mn-lt"/>
              </a:rPr>
              <a:t> </a:t>
            </a:r>
            <a:r>
              <a:rPr lang="en-US" sz="1800" dirty="0" err="1">
                <a:latin typeface="+mn-lt"/>
              </a:rPr>
              <a:t>đặc</a:t>
            </a:r>
            <a:r>
              <a:rPr lang="en-US" sz="1800" dirty="0">
                <a:latin typeface="+mn-lt"/>
              </a:rPr>
              <a:t> </a:t>
            </a:r>
            <a:r>
              <a:rPr lang="en-US" sz="1800" dirty="0" err="1">
                <a:latin typeface="+mn-lt"/>
              </a:rPr>
              <a:t>trưng</a:t>
            </a:r>
            <a:r>
              <a:rPr lang="en-US" sz="1800" dirty="0">
                <a:latin typeface="+mn-lt"/>
              </a:rPr>
              <a:t> ý </a:t>
            </a:r>
            <a:r>
              <a:rPr lang="vi-VN" altLang="en-US" sz="1800" dirty="0">
                <a:latin typeface="+mn-lt"/>
              </a:rPr>
              <a:t> </a:t>
            </a:r>
            <a:r>
              <a:rPr lang="en-US" sz="1800" dirty="0" err="1">
                <a:latin typeface="+mn-lt"/>
              </a:rPr>
              <a:t>nghĩa</a:t>
            </a:r>
            <a:r>
              <a:rPr lang="en-US" sz="1800" dirty="0">
                <a:latin typeface="+mn-lt"/>
              </a:rPr>
              <a:t> </a:t>
            </a:r>
            <a:r>
              <a:rPr lang="en-US" sz="1800" dirty="0" err="1">
                <a:latin typeface="+mn-lt"/>
              </a:rPr>
              <a:t>theo</a:t>
            </a:r>
            <a:r>
              <a:rPr lang="en-US" sz="1800" dirty="0">
                <a:latin typeface="+mn-lt"/>
              </a:rPr>
              <a:t> </a:t>
            </a:r>
            <a:r>
              <a:rPr lang="en-US" sz="1800" dirty="0" err="1">
                <a:latin typeface="+mn-lt"/>
              </a:rPr>
              <a:t>hai</a:t>
            </a:r>
            <a:r>
              <a:rPr lang="en-US" sz="1800" dirty="0">
                <a:latin typeface="+mn-lt"/>
              </a:rPr>
              <a:t> </a:t>
            </a:r>
            <a:r>
              <a:rPr lang="en-US" sz="1800" dirty="0" err="1">
                <a:latin typeface="+mn-lt"/>
              </a:rPr>
              <a:t>chiều,</a:t>
            </a:r>
            <a:r>
              <a:rPr lang="vi-VN" altLang="en-US" sz="1800" dirty="0" err="1">
                <a:latin typeface="+mn-lt"/>
              </a:rPr>
              <a:t> gồm </a:t>
            </a:r>
            <a:r>
              <a:rPr lang="en-US" sz="1800" dirty="0" err="1">
                <a:latin typeface="+mn-lt"/>
              </a:rPr>
              <a:t>trục</a:t>
            </a:r>
            <a:r>
              <a:rPr lang="en-US" sz="1800" dirty="0">
                <a:latin typeface="+mn-lt"/>
              </a:rPr>
              <a:t> </a:t>
            </a:r>
            <a:r>
              <a:rPr lang="en-US" sz="1800" dirty="0" err="1">
                <a:latin typeface="+mn-lt"/>
              </a:rPr>
              <a:t>kênh</a:t>
            </a:r>
            <a:r>
              <a:rPr lang="en-US" sz="1800" dirty="0">
                <a:latin typeface="+mn-lt"/>
              </a:rPr>
              <a:t> </a:t>
            </a:r>
            <a:r>
              <a:rPr lang="vi-VN" altLang="en-US" sz="1800" b="1" dirty="0">
                <a:latin typeface="+mn-lt"/>
              </a:rPr>
              <a:t>(chanel)</a:t>
            </a:r>
            <a:r>
              <a:rPr lang="vi-VN" altLang="en-US" sz="1800" dirty="0">
                <a:latin typeface="+mn-lt"/>
              </a:rPr>
              <a:t> </a:t>
            </a:r>
            <a:r>
              <a:rPr lang="en-US" sz="1800" dirty="0" err="1">
                <a:latin typeface="+mn-lt"/>
              </a:rPr>
              <a:t>và</a:t>
            </a:r>
            <a:r>
              <a:rPr lang="en-US" sz="1800" dirty="0">
                <a:latin typeface="+mn-lt"/>
              </a:rPr>
              <a:t> </a:t>
            </a:r>
            <a:r>
              <a:rPr lang="en-US" sz="1800" dirty="0" err="1">
                <a:latin typeface="+mn-lt"/>
              </a:rPr>
              <a:t>không</a:t>
            </a:r>
            <a:r>
              <a:rPr lang="en-US" sz="1800" dirty="0">
                <a:latin typeface="+mn-lt"/>
              </a:rPr>
              <a:t> </a:t>
            </a:r>
            <a:r>
              <a:rPr lang="en-US" sz="1800" dirty="0" err="1">
                <a:latin typeface="+mn-lt"/>
              </a:rPr>
              <a:t>gian</a:t>
            </a:r>
            <a:r>
              <a:rPr lang="en-US" sz="1800" dirty="0">
                <a:latin typeface="+mn-lt"/>
              </a:rPr>
              <a:t> </a:t>
            </a:r>
            <a:r>
              <a:rPr lang="en-US" sz="1800" b="1" dirty="0">
                <a:latin typeface="+mn-lt"/>
              </a:rPr>
              <a:t>(spatial)</a:t>
            </a:r>
            <a:r>
              <a:rPr lang="en-US" sz="1800" dirty="0">
                <a:latin typeface="+mn-lt"/>
              </a:rPr>
              <a:t>.</a:t>
            </a:r>
          </a:p>
          <a:p>
            <a:pPr marL="0" indent="0">
              <a:buFont typeface="Wingdings" panose="05000000000000000000"/>
              <a:buNone/>
            </a:pPr>
            <a:endParaRPr lang="en-US" sz="1800" dirty="0">
              <a:solidFill>
                <a:srgbClr val="00FDC8"/>
              </a:solidFill>
              <a:latin typeface="+mn-lt"/>
            </a:endParaRPr>
          </a:p>
          <a:p>
            <a:pPr algn="l"/>
            <a:endParaRPr lang="en-US" dirty="0">
              <a:latin typeface="+mn-lt"/>
            </a:endParaRPr>
          </a:p>
        </p:txBody>
      </p:sp>
      <p:pic>
        <p:nvPicPr>
          <p:cNvPr id="17" name="Picture 16"/>
          <p:cNvPicPr>
            <a:picLocks noChangeAspect="1"/>
          </p:cNvPicPr>
          <p:nvPr/>
        </p:nvPicPr>
        <p:blipFill>
          <a:blip r:embed="rId3"/>
          <a:stretch>
            <a:fillRect/>
          </a:stretch>
        </p:blipFill>
        <p:spPr>
          <a:xfrm>
            <a:off x="0" y="4776022"/>
            <a:ext cx="9144000" cy="11057"/>
          </a:xfrm>
          <a:prstGeom prst="rect">
            <a:avLst/>
          </a:prstGeom>
        </p:spPr>
      </p:pic>
      <p:sp>
        <p:nvSpPr>
          <p:cNvPr id="5" name="TextBox 4"/>
          <p:cNvSpPr txBox="1"/>
          <p:nvPr/>
        </p:nvSpPr>
        <p:spPr>
          <a:xfrm>
            <a:off x="466547" y="4855239"/>
            <a:ext cx="831100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900">
                <a:latin typeface="+mn-lt"/>
              </a:rPr>
              <a:t>Woo, </a:t>
            </a:r>
            <a:r>
              <a:rPr lang="en-US" sz="900" err="1">
                <a:latin typeface="+mn-lt"/>
              </a:rPr>
              <a:t>Sanghyun</a:t>
            </a:r>
            <a:r>
              <a:rPr lang="en-US" sz="900">
                <a:latin typeface="+mn-lt"/>
              </a:rPr>
              <a:t> et al. “</a:t>
            </a:r>
            <a:r>
              <a:rPr lang="en-US" sz="900" err="1">
                <a:latin typeface="+mn-lt"/>
              </a:rPr>
              <a:t>Cbam</a:t>
            </a:r>
            <a:r>
              <a:rPr lang="en-US" sz="900">
                <a:latin typeface="+mn-lt"/>
              </a:rPr>
              <a:t>: Convolutional block attention module”. Proceedings of the European conference on computer vision (ECCV) 2018: 3-19.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 name="TextBox 1"/>
          <p:cNvSpPr txBox="1"/>
          <p:nvPr/>
        </p:nvSpPr>
        <p:spPr>
          <a:xfrm>
            <a:off x="728239" y="913909"/>
            <a:ext cx="82219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err="1">
                <a:solidFill>
                  <a:srgbClr val="0070C0"/>
                </a:solidFill>
                <a:latin typeface="+mn-lt"/>
              </a:rPr>
              <a:t>Atrous</a:t>
            </a:r>
            <a:r>
              <a:rPr lang="en-US" sz="2400" b="1" dirty="0">
                <a:solidFill>
                  <a:srgbClr val="0070C0"/>
                </a:solidFill>
                <a:latin typeface="+mn-lt"/>
              </a:rPr>
              <a:t> Separable Spatial Pyramid</a:t>
            </a:r>
          </a:p>
        </p:txBody>
      </p:sp>
      <p:sp>
        <p:nvSpPr>
          <p:cNvPr id="4" name="TextBox 3"/>
          <p:cNvSpPr txBox="1"/>
          <p:nvPr/>
        </p:nvSpPr>
        <p:spPr>
          <a:xfrm>
            <a:off x="729819" y="1375597"/>
            <a:ext cx="401549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err="1">
                <a:solidFill>
                  <a:srgbClr val="0070C0"/>
                </a:solidFill>
                <a:latin typeface="+mn-lt"/>
              </a:rPr>
              <a:t>Atrous</a:t>
            </a:r>
            <a:r>
              <a:rPr lang="en-US" sz="2000">
                <a:solidFill>
                  <a:srgbClr val="0070C0"/>
                </a:solidFill>
                <a:latin typeface="+mn-lt"/>
              </a:rPr>
              <a:t> Spatial Pyramid</a:t>
            </a:r>
            <a:endParaRPr lang="en-US">
              <a:latin typeface="+mn-lt"/>
            </a:endParaRPr>
          </a:p>
          <a:p>
            <a:br>
              <a:rPr lang="en-US" sz="2000">
                <a:solidFill>
                  <a:srgbClr val="0070C0"/>
                </a:solidFill>
                <a:latin typeface="+mn-lt"/>
              </a:rPr>
            </a:br>
            <a:endParaRPr lang="en-US" sz="1600">
              <a:latin typeface="+mn-lt"/>
            </a:endParaRPr>
          </a:p>
        </p:txBody>
      </p:sp>
      <p:pic>
        <p:nvPicPr>
          <p:cNvPr id="5" name="Picture 4"/>
          <p:cNvPicPr>
            <a:picLocks noChangeAspect="1"/>
          </p:cNvPicPr>
          <p:nvPr/>
        </p:nvPicPr>
        <p:blipFill>
          <a:blip r:embed="rId2"/>
          <a:stretch>
            <a:fillRect/>
          </a:stretch>
        </p:blipFill>
        <p:spPr>
          <a:xfrm>
            <a:off x="4745607" y="1285875"/>
            <a:ext cx="4396237" cy="3086100"/>
          </a:xfrm>
          <a:prstGeom prst="rect">
            <a:avLst/>
          </a:prstGeom>
        </p:spPr>
      </p:pic>
      <p:pic>
        <p:nvPicPr>
          <p:cNvPr id="7" name="Picture 6"/>
          <p:cNvPicPr>
            <a:picLocks noChangeAspect="1"/>
          </p:cNvPicPr>
          <p:nvPr/>
        </p:nvPicPr>
        <p:blipFill>
          <a:blip r:embed="rId3"/>
          <a:stretch>
            <a:fillRect/>
          </a:stretch>
        </p:blipFill>
        <p:spPr>
          <a:xfrm>
            <a:off x="0" y="4776022"/>
            <a:ext cx="9144000" cy="11057"/>
          </a:xfrm>
          <a:prstGeom prst="rect">
            <a:avLst/>
          </a:prstGeom>
        </p:spPr>
      </p:pic>
      <p:sp>
        <p:nvSpPr>
          <p:cNvPr id="13" name="TextBox 12"/>
          <p:cNvSpPr txBox="1"/>
          <p:nvPr/>
        </p:nvSpPr>
        <p:spPr>
          <a:xfrm>
            <a:off x="5317135" y="4374487"/>
            <a:ext cx="375565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i="1" err="1">
                <a:latin typeface="+mn-lt"/>
              </a:rPr>
              <a:t>Kiến</a:t>
            </a:r>
            <a:r>
              <a:rPr lang="en-US" sz="1600" i="1">
                <a:latin typeface="+mn-lt"/>
              </a:rPr>
              <a:t> </a:t>
            </a:r>
            <a:r>
              <a:rPr lang="en-US" sz="1600" i="1" err="1">
                <a:latin typeface="+mn-lt"/>
              </a:rPr>
              <a:t>trúc</a:t>
            </a:r>
            <a:r>
              <a:rPr lang="en-US" sz="1600" i="1">
                <a:latin typeface="+mn-lt"/>
              </a:rPr>
              <a:t> </a:t>
            </a:r>
            <a:r>
              <a:rPr lang="en-US" sz="1600" i="1" err="1">
                <a:latin typeface="+mn-lt"/>
              </a:rPr>
              <a:t>Atrous</a:t>
            </a:r>
            <a:r>
              <a:rPr lang="en-US" sz="1600" i="1">
                <a:latin typeface="+mn-lt"/>
              </a:rPr>
              <a:t> Spatial Pyramid</a:t>
            </a:r>
          </a:p>
        </p:txBody>
      </p:sp>
      <p:sp>
        <p:nvSpPr>
          <p:cNvPr id="15" name="TextBox 14"/>
          <p:cNvSpPr txBox="1"/>
          <p:nvPr/>
        </p:nvSpPr>
        <p:spPr>
          <a:xfrm>
            <a:off x="724896" y="1819312"/>
            <a:ext cx="4174774" cy="2738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vi-VN" sz="1800" b="1" dirty="0">
                <a:latin typeface="+mn-lt"/>
              </a:rPr>
              <a:t>Mô-đun ASP</a:t>
            </a:r>
            <a:r>
              <a:rPr lang="vi-VN" sz="1800" dirty="0">
                <a:latin typeface="+mn-lt"/>
              </a:rPr>
              <a:t> tích hợp các vùng nhận thức khác nhau thông qua phương pháp tích chập </a:t>
            </a:r>
            <a:r>
              <a:rPr lang="vi-VN" sz="1800" dirty="0" err="1">
                <a:latin typeface="+mn-lt"/>
              </a:rPr>
              <a:t>atrous</a:t>
            </a:r>
            <a:r>
              <a:rPr lang="vi-VN" sz="1800" dirty="0">
                <a:latin typeface="+mn-lt"/>
              </a:rPr>
              <a:t> và phương pháp nối.</a:t>
            </a:r>
            <a:r>
              <a:rPr lang="en-US" sz="1800" dirty="0">
                <a:latin typeface="+mn-lt"/>
              </a:rPr>
              <a:t> </a:t>
            </a:r>
          </a:p>
          <a:p>
            <a:pPr marL="0" indent="0">
              <a:buFont typeface="Wingdings" panose="05000000000000000000"/>
              <a:buNone/>
            </a:pPr>
            <a:endParaRPr lang="en-US">
              <a:latin typeface="+mn-lt"/>
            </a:endParaRPr>
          </a:p>
          <a:p>
            <a:pPr marL="285750" indent="-285750">
              <a:buFont typeface="Wingdings" panose="05000000000000000000"/>
              <a:buChar char="§"/>
            </a:pPr>
            <a:r>
              <a:rPr lang="vi-VN" sz="1800" b="1" dirty="0">
                <a:latin typeface="+mn-lt"/>
              </a:rPr>
              <a:t>Tích chập </a:t>
            </a:r>
            <a:r>
              <a:rPr lang="vi-VN" sz="1800" b="1" dirty="0" err="1">
                <a:latin typeface="+mn-lt"/>
              </a:rPr>
              <a:t>atrous</a:t>
            </a:r>
            <a:r>
              <a:rPr lang="vi-VN" sz="1800" i="1" dirty="0">
                <a:latin typeface="+mn-lt"/>
              </a:rPr>
              <a:t> </a:t>
            </a:r>
            <a:r>
              <a:rPr lang="vi-VN" sz="1800" dirty="0">
                <a:latin typeface="+mn-lt"/>
              </a:rPr>
              <a:t>giúp cải thiện độ chính xác của phân đoạn và mở rộng vùng nhận thức mà không sử dụng các lớp </a:t>
            </a:r>
            <a:r>
              <a:rPr lang="vi-VN" sz="1800" dirty="0" err="1">
                <a:latin typeface="+mn-lt"/>
              </a:rPr>
              <a:t>pooling</a:t>
            </a:r>
            <a:r>
              <a:rPr lang="vi-VN" sz="1800" dirty="0">
                <a:latin typeface="+mn-lt"/>
              </a:rPr>
              <a:t>.</a:t>
            </a:r>
            <a:r>
              <a:rPr lang="en-US" sz="1800" dirty="0">
                <a:latin typeface="+mn-lt"/>
              </a:rPr>
              <a:t> </a:t>
            </a:r>
            <a:endParaRPr lang="en-US" dirty="0">
              <a:latin typeface="+mn-lt"/>
            </a:endParaRPr>
          </a:p>
          <a:p>
            <a:pPr algn="l"/>
            <a:endParaRPr lang="en-US">
              <a:latin typeface="+mn-lt"/>
            </a:endParaRPr>
          </a:p>
        </p:txBody>
      </p:sp>
      <p:sp>
        <p:nvSpPr>
          <p:cNvPr id="6" name="TextBox 5"/>
          <p:cNvSpPr txBox="1"/>
          <p:nvPr/>
        </p:nvSpPr>
        <p:spPr>
          <a:xfrm>
            <a:off x="609392" y="4860009"/>
            <a:ext cx="825388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Chen, Liang-Chieh et al. “Encoder-Decoder with </a:t>
            </a:r>
            <a:r>
              <a:rPr lang="en-US" sz="1000" err="1">
                <a:latin typeface="+mn-lt"/>
              </a:rPr>
              <a:t>Atrous</a:t>
            </a:r>
            <a:r>
              <a:rPr lang="en-US" sz="1000">
                <a:latin typeface="+mn-lt"/>
              </a:rPr>
              <a:t> Separable Convolution for Semantic Image Segmentation”. ECCV (2018)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 name="TextBox 1"/>
          <p:cNvSpPr txBox="1"/>
          <p:nvPr/>
        </p:nvSpPr>
        <p:spPr>
          <a:xfrm>
            <a:off x="728239" y="913909"/>
            <a:ext cx="84790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err="1">
                <a:solidFill>
                  <a:srgbClr val="0070C0"/>
                </a:solidFill>
                <a:latin typeface="+mn-lt"/>
              </a:rPr>
              <a:t>Atrous</a:t>
            </a:r>
            <a:r>
              <a:rPr lang="en-US" sz="2400" b="1" dirty="0">
                <a:solidFill>
                  <a:srgbClr val="0070C0"/>
                </a:solidFill>
                <a:latin typeface="+mn-lt"/>
              </a:rPr>
              <a:t> Separable Spatial Pyramid</a:t>
            </a:r>
          </a:p>
        </p:txBody>
      </p:sp>
      <p:pic>
        <p:nvPicPr>
          <p:cNvPr id="5" name="Picture 4"/>
          <p:cNvPicPr>
            <a:picLocks noChangeAspect="1"/>
          </p:cNvPicPr>
          <p:nvPr/>
        </p:nvPicPr>
        <p:blipFill>
          <a:blip r:embed="rId2"/>
          <a:stretch>
            <a:fillRect/>
          </a:stretch>
        </p:blipFill>
        <p:spPr>
          <a:xfrm>
            <a:off x="4727796" y="1521901"/>
            <a:ext cx="4343022" cy="3086100"/>
          </a:xfrm>
          <a:prstGeom prst="rect">
            <a:avLst/>
          </a:prstGeom>
        </p:spPr>
      </p:pic>
      <p:sp>
        <p:nvSpPr>
          <p:cNvPr id="6" name="TextBox 5"/>
          <p:cNvSpPr txBox="1"/>
          <p:nvPr/>
        </p:nvSpPr>
        <p:spPr>
          <a:xfrm>
            <a:off x="721241" y="1370901"/>
            <a:ext cx="49177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dirty="0" err="1">
                <a:solidFill>
                  <a:srgbClr val="0070C0"/>
                </a:solidFill>
                <a:latin typeface="+mn-lt"/>
              </a:rPr>
              <a:t>Depthwise</a:t>
            </a:r>
            <a:r>
              <a:rPr lang="en-US" sz="2000" dirty="0">
                <a:solidFill>
                  <a:srgbClr val="0070C0"/>
                </a:solidFill>
                <a:latin typeface="+mn-lt"/>
              </a:rPr>
              <a:t> separable convolution (DSC)</a:t>
            </a:r>
            <a:endParaRPr lang="en-US" dirty="0">
              <a:latin typeface="+mn-lt"/>
            </a:endParaRPr>
          </a:p>
          <a:p>
            <a:endParaRPr lang="en-US" sz="1200" dirty="0">
              <a:latin typeface="+mn-lt"/>
            </a:endParaRPr>
          </a:p>
        </p:txBody>
      </p:sp>
      <p:pic>
        <p:nvPicPr>
          <p:cNvPr id="13" name="Picture 12"/>
          <p:cNvPicPr>
            <a:picLocks noChangeAspect="1"/>
          </p:cNvPicPr>
          <p:nvPr/>
        </p:nvPicPr>
        <p:blipFill>
          <a:blip r:embed="rId3"/>
          <a:stretch>
            <a:fillRect/>
          </a:stretch>
        </p:blipFill>
        <p:spPr>
          <a:xfrm>
            <a:off x="0" y="4776022"/>
            <a:ext cx="9144000" cy="11057"/>
          </a:xfrm>
          <a:prstGeom prst="rect">
            <a:avLst/>
          </a:prstGeom>
        </p:spPr>
      </p:pic>
      <p:sp>
        <p:nvSpPr>
          <p:cNvPr id="15" name="TextBox 14"/>
          <p:cNvSpPr txBox="1"/>
          <p:nvPr/>
        </p:nvSpPr>
        <p:spPr>
          <a:xfrm>
            <a:off x="789635" y="1809616"/>
            <a:ext cx="4160924"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a:latin typeface="+mn-lt"/>
              </a:rPr>
              <a:t>DSC</a:t>
            </a:r>
            <a:r>
              <a:rPr lang="en-US" sz="1800" dirty="0">
                <a:latin typeface="+mn-lt"/>
              </a:rPr>
              <a:t> </a:t>
            </a:r>
            <a:r>
              <a:rPr lang="vi-VN" altLang="en-US" sz="1800" dirty="0">
                <a:latin typeface="+mn-lt"/>
              </a:rPr>
              <a:t>giúp </a:t>
            </a:r>
            <a:r>
              <a:rPr lang="en-US" sz="1800" dirty="0" err="1">
                <a:latin typeface="+mn-lt"/>
              </a:rPr>
              <a:t>giảm</a:t>
            </a:r>
            <a:r>
              <a:rPr lang="en-US" sz="1800" dirty="0">
                <a:latin typeface="+mn-lt"/>
              </a:rPr>
              <a:t> </a:t>
            </a:r>
            <a:r>
              <a:rPr lang="en-US" sz="1800" dirty="0" err="1">
                <a:latin typeface="+mn-lt"/>
              </a:rPr>
              <a:t>bớt</a:t>
            </a:r>
            <a:r>
              <a:rPr lang="en-US" sz="1800" dirty="0">
                <a:latin typeface="+mn-lt"/>
              </a:rPr>
              <a:t> </a:t>
            </a:r>
            <a:r>
              <a:rPr lang="en-US" sz="1800" dirty="0" err="1">
                <a:latin typeface="+mn-lt"/>
              </a:rPr>
              <a:t>độ</a:t>
            </a:r>
            <a:r>
              <a:rPr lang="vi-VN" altLang="en-US" sz="1800" dirty="0" err="1">
                <a:latin typeface="+mn-lt"/>
              </a:rPr>
              <a:t> </a:t>
            </a:r>
            <a:r>
              <a:rPr lang="en-US" sz="1800" dirty="0" err="1">
                <a:latin typeface="+mn-lt"/>
              </a:rPr>
              <a:t>phức</a:t>
            </a:r>
            <a:r>
              <a:rPr lang="en-US" sz="1800" dirty="0">
                <a:latin typeface="+mn-lt"/>
              </a:rPr>
              <a:t> </a:t>
            </a:r>
            <a:r>
              <a:rPr lang="en-US" sz="1800" dirty="0" err="1">
                <a:latin typeface="+mn-lt"/>
              </a:rPr>
              <a:t>tạp</a:t>
            </a:r>
            <a:r>
              <a:rPr lang="en-US" sz="1800" dirty="0">
                <a:latin typeface="+mn-lt"/>
              </a:rPr>
              <a:t> </a:t>
            </a:r>
            <a:r>
              <a:rPr lang="vi-VN" altLang="en-US" sz="1800" dirty="0">
                <a:latin typeface="+mn-lt"/>
              </a:rPr>
              <a:t> </a:t>
            </a:r>
            <a:r>
              <a:rPr lang="en-US" sz="1800" dirty="0" err="1">
                <a:latin typeface="+mn-lt"/>
              </a:rPr>
              <a:t>tính</a:t>
            </a:r>
            <a:r>
              <a:rPr lang="en-US" sz="1800" dirty="0">
                <a:latin typeface="+mn-lt"/>
              </a:rPr>
              <a:t> </a:t>
            </a:r>
            <a:r>
              <a:rPr lang="en-US" sz="1800" dirty="0" err="1">
                <a:latin typeface="+mn-lt"/>
              </a:rPr>
              <a:t>toán</a:t>
            </a:r>
            <a:r>
              <a:rPr lang="vi-VN" altLang="en-US" sz="1800" dirty="0" err="1">
                <a:latin typeface="+mn-lt"/>
              </a:rPr>
              <a:t> </a:t>
            </a:r>
            <a:r>
              <a:rPr lang="en-US" sz="1800" dirty="0" err="1">
                <a:latin typeface="+mn-lt"/>
              </a:rPr>
              <a:t>mà</a:t>
            </a:r>
            <a:r>
              <a:rPr lang="en-US" sz="1800" dirty="0">
                <a:latin typeface="+mn-lt"/>
              </a:rPr>
              <a:t> </a:t>
            </a:r>
            <a:r>
              <a:rPr lang="en-US" sz="1800" dirty="0" err="1">
                <a:latin typeface="+mn-lt"/>
              </a:rPr>
              <a:t>không</a:t>
            </a:r>
            <a:r>
              <a:rPr lang="en-US" sz="1800" dirty="0">
                <a:latin typeface="+mn-lt"/>
              </a:rPr>
              <a:t> </a:t>
            </a:r>
            <a:r>
              <a:rPr lang="vi-VN" altLang="en-US" sz="1800" dirty="0">
                <a:latin typeface="+mn-lt"/>
              </a:rPr>
              <a:t>làm giảm </a:t>
            </a:r>
            <a:r>
              <a:rPr lang="en-US" sz="1800" dirty="0" err="1">
                <a:latin typeface="+mn-lt"/>
              </a:rPr>
              <a:t>quá</a:t>
            </a:r>
            <a:r>
              <a:rPr lang="en-US" sz="1800" dirty="0">
                <a:latin typeface="+mn-lt"/>
              </a:rPr>
              <a:t> </a:t>
            </a:r>
            <a:r>
              <a:rPr lang="en-US" sz="1800" dirty="0" err="1">
                <a:latin typeface="+mn-lt"/>
              </a:rPr>
              <a:t>nhiều</a:t>
            </a:r>
            <a:r>
              <a:rPr lang="en-US" sz="1800" dirty="0">
                <a:latin typeface="+mn-lt"/>
              </a:rPr>
              <a:t> </a:t>
            </a:r>
            <a:r>
              <a:rPr lang="en-US" sz="1800" dirty="0" err="1">
                <a:latin typeface="+mn-lt"/>
              </a:rPr>
              <a:t>hiệu</a:t>
            </a:r>
            <a:r>
              <a:rPr lang="en-US" sz="1800" dirty="0">
                <a:latin typeface="+mn-lt"/>
              </a:rPr>
              <a:t> </a:t>
            </a:r>
            <a:r>
              <a:rPr lang="en-US" sz="1800" dirty="0" err="1">
                <a:latin typeface="+mn-lt"/>
              </a:rPr>
              <a:t>suất</a:t>
            </a:r>
            <a:r>
              <a:rPr lang="en-US" sz="1800" dirty="0">
                <a:latin typeface="+mn-lt"/>
              </a:rPr>
              <a:t> </a:t>
            </a:r>
            <a:r>
              <a:rPr lang="en-US" sz="1800" dirty="0" err="1">
                <a:latin typeface="+mn-lt"/>
              </a:rPr>
              <a:t>của</a:t>
            </a:r>
            <a:r>
              <a:rPr lang="en-US" sz="1800" dirty="0">
                <a:latin typeface="+mn-lt"/>
              </a:rPr>
              <a:t>  </a:t>
            </a:r>
            <a:r>
              <a:rPr lang="en-US" sz="1800" dirty="0" err="1">
                <a:latin typeface="+mn-lt"/>
              </a:rPr>
              <a:t>mô</a:t>
            </a:r>
            <a:r>
              <a:rPr lang="en-US" sz="1800" dirty="0">
                <a:latin typeface="+mn-lt"/>
              </a:rPr>
              <a:t> </a:t>
            </a:r>
            <a:r>
              <a:rPr lang="en-US" sz="1800" dirty="0" err="1">
                <a:latin typeface="+mn-lt"/>
              </a:rPr>
              <a:t>hình</a:t>
            </a:r>
            <a:r>
              <a:rPr lang="en-US" sz="1800" dirty="0">
                <a:latin typeface="+mn-lt"/>
              </a:rPr>
              <a:t>.</a:t>
            </a:r>
            <a:r>
              <a:rPr lang="vi-VN" altLang="en-US" sz="1800" dirty="0">
                <a:latin typeface="+mn-lt"/>
              </a:rPr>
              <a:t>     </a:t>
            </a:r>
            <a:endParaRPr lang="en-US" sz="1800" dirty="0">
              <a:latin typeface="+mn-lt"/>
            </a:endParaRPr>
          </a:p>
          <a:p>
            <a:pPr marL="285750" indent="-285750">
              <a:buFont typeface="Wingdings" panose="05000000000000000000"/>
              <a:buChar char="§"/>
            </a:pPr>
            <a:endParaRPr lang="en-US" sz="1800" dirty="0">
              <a:latin typeface="+mn-lt"/>
            </a:endParaRPr>
          </a:p>
          <a:p>
            <a:pPr marL="285750" indent="-285750">
              <a:buFont typeface="Wingdings" panose="05000000000000000000"/>
              <a:buChar char="§"/>
            </a:pPr>
            <a:r>
              <a:rPr lang="en-US" sz="1800" b="1" dirty="0">
                <a:latin typeface="+mn-lt"/>
              </a:rPr>
              <a:t>DSC</a:t>
            </a:r>
            <a:r>
              <a:rPr lang="en-US" sz="1800" dirty="0">
                <a:latin typeface="+mn-lt"/>
              </a:rPr>
              <a:t> </a:t>
            </a:r>
            <a:r>
              <a:rPr lang="en-US" sz="1800" dirty="0" err="1">
                <a:latin typeface="+mn-lt"/>
              </a:rPr>
              <a:t>thực</a:t>
            </a:r>
            <a:r>
              <a:rPr lang="en-US" sz="1800" dirty="0">
                <a:latin typeface="+mn-lt"/>
              </a:rPr>
              <a:t> </a:t>
            </a:r>
            <a:r>
              <a:rPr lang="en-US" sz="1800" dirty="0" err="1">
                <a:latin typeface="+mn-lt"/>
              </a:rPr>
              <a:t>hiện</a:t>
            </a:r>
            <a:r>
              <a:rPr lang="en-US" sz="1800" dirty="0">
                <a:latin typeface="+mn-lt"/>
              </a:rPr>
              <a:t> </a:t>
            </a:r>
            <a:r>
              <a:rPr lang="en-US" sz="1800" dirty="0" err="1">
                <a:latin typeface="+mn-lt"/>
              </a:rPr>
              <a:t>tính</a:t>
            </a:r>
            <a:r>
              <a:rPr lang="en-US" sz="1800" dirty="0">
                <a:latin typeface="+mn-lt"/>
              </a:rPr>
              <a:t> </a:t>
            </a:r>
            <a:r>
              <a:rPr lang="en-US" sz="1800" dirty="0" err="1">
                <a:latin typeface="+mn-lt"/>
              </a:rPr>
              <a:t>toán</a:t>
            </a:r>
            <a:r>
              <a:rPr lang="en-US" sz="1800" dirty="0">
                <a:latin typeface="+mn-lt"/>
              </a:rPr>
              <a:t> </a:t>
            </a:r>
            <a:r>
              <a:rPr lang="en-US" sz="1800" dirty="0" err="1">
                <a:latin typeface="+mn-lt"/>
              </a:rPr>
              <a:t>trong</a:t>
            </a:r>
            <a:r>
              <a:rPr lang="en-US" sz="1800" dirty="0">
                <a:latin typeface="+mn-lt"/>
              </a:rPr>
              <a:t> 2 </a:t>
            </a:r>
            <a:r>
              <a:rPr lang="en-US" sz="1800" dirty="0" err="1">
                <a:latin typeface="+mn-lt"/>
              </a:rPr>
              <a:t>bước</a:t>
            </a:r>
            <a:r>
              <a:rPr lang="en-US" sz="1800" dirty="0">
                <a:latin typeface="+mn-lt"/>
              </a:rPr>
              <a:t> </a:t>
            </a:r>
            <a:r>
              <a:rPr lang="en-US" sz="1800" dirty="0" err="1">
                <a:latin typeface="+mn-lt"/>
              </a:rPr>
              <a:t>riêng</a:t>
            </a:r>
            <a:r>
              <a:rPr lang="en-US" sz="1800" dirty="0">
                <a:latin typeface="+mn-lt"/>
              </a:rPr>
              <a:t> </a:t>
            </a:r>
            <a:r>
              <a:rPr lang="en-US" sz="1800" dirty="0" err="1">
                <a:latin typeface="+mn-lt"/>
              </a:rPr>
              <a:t>biệt</a:t>
            </a:r>
            <a:r>
              <a:rPr lang="en-US" sz="1800" dirty="0">
                <a:latin typeface="+mn-lt"/>
              </a:rPr>
              <a:t> </a:t>
            </a:r>
            <a:r>
              <a:rPr lang="en-US" sz="1800" dirty="0" err="1">
                <a:latin typeface="+mn-lt"/>
              </a:rPr>
              <a:t>là</a:t>
            </a:r>
            <a:r>
              <a:rPr lang="en-US" sz="1800" dirty="0">
                <a:latin typeface="+mn-lt"/>
              </a:rPr>
              <a:t> </a:t>
            </a:r>
            <a:r>
              <a:rPr lang="vi-VN" altLang="en-US" sz="1800" dirty="0">
                <a:latin typeface="+mn-lt"/>
              </a:rPr>
              <a:t>: </a:t>
            </a:r>
            <a:r>
              <a:rPr lang="en-US" sz="1800" b="1" dirty="0" err="1">
                <a:latin typeface="+mn-lt"/>
              </a:rPr>
              <a:t>depthwise</a:t>
            </a:r>
            <a:r>
              <a:rPr lang="en-US" sz="1800" b="1" dirty="0">
                <a:latin typeface="+mn-lt"/>
              </a:rPr>
              <a:t>  convolution</a:t>
            </a:r>
            <a:r>
              <a:rPr lang="en-US" sz="1800" dirty="0">
                <a:latin typeface="+mn-lt"/>
              </a:rPr>
              <a:t> </a:t>
            </a:r>
            <a:r>
              <a:rPr lang="en-US" sz="1800" dirty="0" err="1">
                <a:latin typeface="+mn-lt"/>
              </a:rPr>
              <a:t>và</a:t>
            </a:r>
            <a:r>
              <a:rPr lang="en-US" sz="1800" dirty="0">
                <a:latin typeface="+mn-lt"/>
              </a:rPr>
              <a:t> </a:t>
            </a:r>
            <a:r>
              <a:rPr lang="en-US" sz="1800" b="1" dirty="0">
                <a:latin typeface="+mn-lt"/>
              </a:rPr>
              <a:t>pointwise  convolution.</a:t>
            </a:r>
            <a:endParaRPr lang="en-US" sz="1800" dirty="0">
              <a:latin typeface="+mn-lt"/>
            </a:endParaRPr>
          </a:p>
        </p:txBody>
      </p:sp>
      <p:sp>
        <p:nvSpPr>
          <p:cNvPr id="4" name="TextBox 3"/>
          <p:cNvSpPr txBox="1"/>
          <p:nvPr/>
        </p:nvSpPr>
        <p:spPr>
          <a:xfrm>
            <a:off x="428417" y="4774284"/>
            <a:ext cx="82967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Chollet, Fran ̧</a:t>
            </a:r>
            <a:r>
              <a:rPr lang="en-US" sz="1000" err="1">
                <a:latin typeface="+mn-lt"/>
              </a:rPr>
              <a:t>cois</a:t>
            </a:r>
            <a:r>
              <a:rPr lang="en-US" sz="1000">
                <a:latin typeface="+mn-lt"/>
              </a:rPr>
              <a:t>. “</a:t>
            </a:r>
            <a:r>
              <a:rPr lang="en-US" sz="1000" err="1">
                <a:latin typeface="+mn-lt"/>
              </a:rPr>
              <a:t>Xception</a:t>
            </a:r>
            <a:r>
              <a:rPr lang="en-US" sz="1000">
                <a:latin typeface="+mn-lt"/>
              </a:rPr>
              <a:t>: Deep learning with </a:t>
            </a:r>
            <a:r>
              <a:rPr lang="en-US" sz="1000" err="1">
                <a:latin typeface="+mn-lt"/>
              </a:rPr>
              <a:t>depthwise</a:t>
            </a:r>
            <a:r>
              <a:rPr lang="en-US" sz="1000">
                <a:latin typeface="+mn-lt"/>
              </a:rPr>
              <a:t> separable convolutions”. Proceedings of the IEEE conference on computer vision and pattern recognition (2017): 1251–1258.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 name="TextBox 1"/>
          <p:cNvSpPr txBox="1"/>
          <p:nvPr/>
        </p:nvSpPr>
        <p:spPr>
          <a:xfrm>
            <a:off x="728239" y="913909"/>
            <a:ext cx="82885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err="1">
                <a:solidFill>
                  <a:srgbClr val="0070C0"/>
                </a:solidFill>
                <a:latin typeface="+mn-lt"/>
              </a:rPr>
              <a:t>Atrous</a:t>
            </a:r>
            <a:r>
              <a:rPr lang="en-US" sz="2400" b="1" dirty="0">
                <a:solidFill>
                  <a:srgbClr val="0070C0"/>
                </a:solidFill>
                <a:latin typeface="+mn-lt"/>
              </a:rPr>
              <a:t> Separable Spatial Pyramid</a:t>
            </a:r>
          </a:p>
        </p:txBody>
      </p:sp>
      <p:sp>
        <p:nvSpPr>
          <p:cNvPr id="4" name="TextBox 3"/>
          <p:cNvSpPr txBox="1"/>
          <p:nvPr/>
        </p:nvSpPr>
        <p:spPr>
          <a:xfrm>
            <a:off x="723469" y="1880422"/>
            <a:ext cx="7920744" cy="2430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171450" indent="-171450">
              <a:buFont typeface="Wingdings" panose="05000000000000000000"/>
              <a:buChar char="q"/>
            </a:pPr>
            <a:r>
              <a:rPr lang="en-US" sz="1800">
                <a:latin typeface="+mn-lt"/>
              </a:rPr>
              <a:t> </a:t>
            </a:r>
            <a:r>
              <a:rPr lang="en-US" sz="1800" b="1" err="1">
                <a:latin typeface="+mn-lt"/>
              </a:rPr>
              <a:t>Tích</a:t>
            </a:r>
            <a:r>
              <a:rPr lang="en-US" sz="1800" b="1">
                <a:latin typeface="+mn-lt"/>
              </a:rPr>
              <a:t> </a:t>
            </a:r>
            <a:r>
              <a:rPr lang="en-US" sz="1800" b="1" err="1">
                <a:latin typeface="+mn-lt"/>
              </a:rPr>
              <a:t>chập</a:t>
            </a:r>
            <a:r>
              <a:rPr lang="en-US" sz="1800" b="1">
                <a:latin typeface="+mn-lt"/>
              </a:rPr>
              <a:t> </a:t>
            </a:r>
            <a:r>
              <a:rPr lang="en-US" sz="1800" b="1" err="1">
                <a:latin typeface="+mn-lt"/>
              </a:rPr>
              <a:t>điểm</a:t>
            </a:r>
            <a:r>
              <a:rPr lang="en-US" sz="1800" b="1">
                <a:latin typeface="+mn-lt"/>
              </a:rPr>
              <a:t> (Pointwise Convolution):</a:t>
            </a:r>
            <a:r>
              <a:rPr lang="vi-VN" altLang="en-US" sz="1800" b="1">
                <a:latin typeface="+mn-lt"/>
              </a:rPr>
              <a:t> </a:t>
            </a:r>
            <a:r>
              <a:rPr lang="vi-VN" altLang="en-US" sz="1800">
                <a:latin typeface="+mn-lt"/>
              </a:rPr>
              <a:t>t</a:t>
            </a:r>
            <a:r>
              <a:rPr lang="en-US" sz="1800" err="1">
                <a:latin typeface="+mn-lt"/>
              </a:rPr>
              <a:t>hay</a:t>
            </a:r>
            <a:r>
              <a:rPr lang="en-US" sz="1800">
                <a:latin typeface="+mn-lt"/>
              </a:rPr>
              <a:t> </a:t>
            </a:r>
            <a:r>
              <a:rPr lang="en-US" sz="1800" err="1">
                <a:latin typeface="+mn-lt"/>
              </a:rPr>
              <a:t>đổi</a:t>
            </a:r>
            <a:r>
              <a:rPr lang="en-US" sz="1800">
                <a:latin typeface="+mn-lt"/>
              </a:rPr>
              <a:t> </a:t>
            </a:r>
            <a:r>
              <a:rPr lang="en-US" sz="1800" err="1">
                <a:latin typeface="+mn-lt"/>
              </a:rPr>
              <a:t>độ</a:t>
            </a:r>
            <a:r>
              <a:rPr lang="en-US" sz="1800">
                <a:latin typeface="+mn-lt"/>
              </a:rPr>
              <a:t> </a:t>
            </a:r>
            <a:r>
              <a:rPr lang="en-US" sz="1800" err="1">
                <a:latin typeface="+mn-lt"/>
              </a:rPr>
              <a:t>sâu</a:t>
            </a:r>
            <a:r>
              <a:rPr lang="en-US" sz="1800">
                <a:latin typeface="+mn-lt"/>
              </a:rPr>
              <a:t> (</a:t>
            </a:r>
            <a:r>
              <a:rPr lang="en-US" sz="1800" err="1">
                <a:latin typeface="+mn-lt"/>
              </a:rPr>
              <a:t>số</a:t>
            </a:r>
            <a:r>
              <a:rPr lang="en-US" sz="1800">
                <a:latin typeface="+mn-lt"/>
              </a:rPr>
              <a:t> </a:t>
            </a:r>
            <a:r>
              <a:rPr lang="en-US" sz="1800" err="1">
                <a:latin typeface="+mn-lt"/>
              </a:rPr>
              <a:t>lượng</a:t>
            </a:r>
            <a:r>
              <a:rPr lang="vi-VN" altLang="en-US" sz="1800" err="1">
                <a:latin typeface="+mn-lt"/>
              </a:rPr>
              <a:t> </a:t>
            </a:r>
            <a:r>
              <a:rPr lang="en-US" sz="1800" err="1">
                <a:latin typeface="+mn-lt"/>
              </a:rPr>
              <a:t>kênh</a:t>
            </a:r>
            <a:r>
              <a:rPr lang="en-US" sz="1800">
                <a:latin typeface="+mn-lt"/>
              </a:rPr>
              <a:t>) </a:t>
            </a:r>
            <a:r>
              <a:rPr lang="en-US" sz="1800" err="1">
                <a:latin typeface="+mn-lt"/>
              </a:rPr>
              <a:t>của</a:t>
            </a:r>
            <a:r>
              <a:rPr lang="en-US" sz="1800">
                <a:latin typeface="+mn-lt"/>
              </a:rPr>
              <a:t> </a:t>
            </a:r>
            <a:r>
              <a:rPr lang="en-US" sz="1800" err="1">
                <a:latin typeface="+mn-lt"/>
              </a:rPr>
              <a:t>ảnh</a:t>
            </a:r>
            <a:r>
              <a:rPr lang="en-US" sz="1800">
                <a:latin typeface="+mn-lt"/>
              </a:rPr>
              <a:t> </a:t>
            </a:r>
            <a:r>
              <a:rPr lang="en-US" sz="1800" err="1">
                <a:latin typeface="+mn-lt"/>
              </a:rPr>
              <a:t>đầu</a:t>
            </a:r>
            <a:r>
              <a:rPr lang="en-US" sz="1800">
                <a:latin typeface="+mn-lt"/>
              </a:rPr>
              <a:t> </a:t>
            </a:r>
            <a:r>
              <a:rPr lang="en-US" sz="1800" err="1">
                <a:latin typeface="+mn-lt"/>
              </a:rPr>
              <a:t>vào</a:t>
            </a:r>
            <a:r>
              <a:rPr lang="en-US" sz="1800">
                <a:latin typeface="+mn-lt"/>
              </a:rPr>
              <a:t> </a:t>
            </a:r>
            <a:r>
              <a:rPr lang="en-US" sz="1800" err="1">
                <a:latin typeface="+mn-lt"/>
              </a:rPr>
              <a:t>mà</a:t>
            </a:r>
            <a:r>
              <a:rPr lang="en-US" sz="1800">
                <a:latin typeface="+mn-lt"/>
              </a:rPr>
              <a:t> </a:t>
            </a:r>
            <a:r>
              <a:rPr lang="en-US" sz="1800" err="1">
                <a:latin typeface="+mn-lt"/>
              </a:rPr>
              <a:t>không</a:t>
            </a:r>
            <a:r>
              <a:rPr lang="en-US" sz="1800">
                <a:latin typeface="+mn-lt"/>
              </a:rPr>
              <a:t> </a:t>
            </a:r>
            <a:r>
              <a:rPr lang="en-US" sz="1800" err="1">
                <a:latin typeface="+mn-lt"/>
              </a:rPr>
              <a:t>làm</a:t>
            </a:r>
            <a:r>
              <a:rPr lang="en-US" sz="1800">
                <a:latin typeface="+mn-lt"/>
              </a:rPr>
              <a:t> </a:t>
            </a:r>
            <a:r>
              <a:rPr lang="en-US" sz="1800" err="1">
                <a:latin typeface="+mn-lt"/>
              </a:rPr>
              <a:t>thay</a:t>
            </a:r>
            <a:r>
              <a:rPr lang="en-US" sz="1800">
                <a:latin typeface="+mn-lt"/>
              </a:rPr>
              <a:t> </a:t>
            </a:r>
            <a:r>
              <a:rPr lang="en-US" sz="1800" err="1">
                <a:latin typeface="+mn-lt"/>
              </a:rPr>
              <a:t>đổi</a:t>
            </a:r>
            <a:r>
              <a:rPr lang="en-US" sz="1800">
                <a:latin typeface="+mn-lt"/>
              </a:rPr>
              <a:t> </a:t>
            </a:r>
            <a:r>
              <a:rPr lang="en-US" sz="1800" err="1">
                <a:latin typeface="+mn-lt"/>
              </a:rPr>
              <a:t>kích</a:t>
            </a:r>
            <a:r>
              <a:rPr lang="en-US" sz="1800">
                <a:latin typeface="+mn-lt"/>
              </a:rPr>
              <a:t> </a:t>
            </a:r>
            <a:r>
              <a:rPr lang="en-US" sz="1800" err="1">
                <a:latin typeface="+mn-lt"/>
              </a:rPr>
              <a:t>thước</a:t>
            </a:r>
            <a:r>
              <a:rPr lang="en-US" sz="1800">
                <a:latin typeface="+mn-lt"/>
              </a:rPr>
              <a:t> </a:t>
            </a:r>
            <a:r>
              <a:rPr lang="en-US" sz="1800" err="1">
                <a:latin typeface="+mn-lt"/>
              </a:rPr>
              <a:t>chiều</a:t>
            </a:r>
            <a:r>
              <a:rPr lang="en-US" sz="1800">
                <a:latin typeface="+mn-lt"/>
              </a:rPr>
              <a:t> </a:t>
            </a:r>
            <a:r>
              <a:rPr lang="en-US" sz="1800" err="1">
                <a:latin typeface="+mn-lt"/>
              </a:rPr>
              <a:t>rộng</a:t>
            </a:r>
            <a:r>
              <a:rPr lang="en-US" sz="1800">
                <a:latin typeface="+mn-lt"/>
              </a:rPr>
              <a:t> </a:t>
            </a:r>
            <a:r>
              <a:rPr lang="en-US" sz="1800" err="1">
                <a:latin typeface="+mn-lt"/>
              </a:rPr>
              <a:t>và</a:t>
            </a:r>
            <a:br>
              <a:rPr lang="en-US" sz="1800">
                <a:latin typeface="+mn-lt"/>
              </a:rPr>
            </a:br>
            <a:r>
              <a:rPr lang="en-US" sz="1800" err="1">
                <a:latin typeface="+mn-lt"/>
              </a:rPr>
              <a:t>chiều</a:t>
            </a:r>
            <a:r>
              <a:rPr lang="en-US" sz="1800">
                <a:latin typeface="+mn-lt"/>
              </a:rPr>
              <a:t> </a:t>
            </a:r>
            <a:r>
              <a:rPr lang="en-US" sz="1800" err="1">
                <a:latin typeface="+mn-lt"/>
              </a:rPr>
              <a:t>cao</a:t>
            </a:r>
            <a:r>
              <a:rPr lang="vi-VN" altLang="en-US" sz="1800" err="1">
                <a:latin typeface="+mn-lt"/>
              </a:rPr>
              <a:t>. </a:t>
            </a:r>
          </a:p>
          <a:p>
            <a:pPr marL="0" indent="0">
              <a:buFont typeface="Wingdings" panose="05000000000000000000"/>
              <a:buNone/>
            </a:pPr>
            <a:endParaRPr lang="en-US" sz="1800" err="1">
              <a:latin typeface="+mn-lt"/>
            </a:endParaRPr>
          </a:p>
          <a:p>
            <a:pPr marL="171450" indent="-171450">
              <a:buFont typeface="Wingdings" panose="05000000000000000000"/>
              <a:buChar char="q"/>
            </a:pPr>
            <a:r>
              <a:rPr lang="en-US" sz="1800">
                <a:latin typeface="+mn-lt"/>
              </a:rPr>
              <a:t> </a:t>
            </a:r>
            <a:r>
              <a:rPr lang="en-US" sz="1800" b="1" err="1">
                <a:latin typeface="+mn-lt"/>
              </a:rPr>
              <a:t>Tích</a:t>
            </a:r>
            <a:r>
              <a:rPr lang="en-US" sz="1800" b="1">
                <a:latin typeface="+mn-lt"/>
              </a:rPr>
              <a:t> </a:t>
            </a:r>
            <a:r>
              <a:rPr lang="en-US" sz="1800" b="1" err="1">
                <a:latin typeface="+mn-lt"/>
              </a:rPr>
              <a:t>chập</a:t>
            </a:r>
            <a:r>
              <a:rPr lang="en-US" sz="1800" b="1">
                <a:latin typeface="+mn-lt"/>
              </a:rPr>
              <a:t> </a:t>
            </a:r>
            <a:r>
              <a:rPr lang="en-US" sz="1800" b="1" err="1">
                <a:latin typeface="+mn-lt"/>
              </a:rPr>
              <a:t>chiều</a:t>
            </a:r>
            <a:r>
              <a:rPr lang="en-US" sz="1800" b="1">
                <a:latin typeface="+mn-lt"/>
              </a:rPr>
              <a:t> </a:t>
            </a:r>
            <a:r>
              <a:rPr lang="en-US" sz="1800" b="1" err="1">
                <a:latin typeface="+mn-lt"/>
              </a:rPr>
              <a:t>sâu</a:t>
            </a:r>
            <a:r>
              <a:rPr lang="en-US" sz="1800" b="1">
                <a:latin typeface="+mn-lt"/>
              </a:rPr>
              <a:t> (</a:t>
            </a:r>
            <a:r>
              <a:rPr lang="en-US" sz="1800" b="1" err="1">
                <a:latin typeface="+mn-lt"/>
              </a:rPr>
              <a:t>Depthwise</a:t>
            </a:r>
            <a:r>
              <a:rPr lang="en-US" sz="1800" b="1">
                <a:latin typeface="+mn-lt"/>
              </a:rPr>
              <a:t> Convolution):</a:t>
            </a:r>
            <a:r>
              <a:rPr lang="en-US" sz="1800">
                <a:latin typeface="+mn-lt"/>
              </a:rPr>
              <a:t> </a:t>
            </a:r>
            <a:r>
              <a:rPr lang="vi-VN" altLang="en-US" sz="1800">
                <a:latin typeface="+mn-lt"/>
              </a:rPr>
              <a:t>giúp nhận diện đặc trưng một cách riêng biệt, giảm số lượng tham số và làm tăng hiệu suất tính toán</a:t>
            </a:r>
            <a:r>
              <a:rPr lang="en-US" sz="1800">
                <a:latin typeface="+mn-lt"/>
              </a:rPr>
              <a:t>.</a:t>
            </a:r>
            <a:br>
              <a:rPr lang="en-US" sz="1800">
                <a:latin typeface="+mn-lt"/>
              </a:rPr>
            </a:br>
            <a:endParaRPr lang="en-US">
              <a:latin typeface="+mn-lt"/>
            </a:endParaRPr>
          </a:p>
          <a:p>
            <a:endParaRPr lang="en-US" sz="1200">
              <a:latin typeface="+mn-lt"/>
            </a:endParaRPr>
          </a:p>
        </p:txBody>
      </p:sp>
      <p:pic>
        <p:nvPicPr>
          <p:cNvPr id="13" name="Picture 12"/>
          <p:cNvPicPr>
            <a:picLocks noChangeAspect="1"/>
          </p:cNvPicPr>
          <p:nvPr/>
        </p:nvPicPr>
        <p:blipFill>
          <a:blip r:embed="rId2"/>
          <a:stretch>
            <a:fillRect/>
          </a:stretch>
        </p:blipFill>
        <p:spPr>
          <a:xfrm>
            <a:off x="0" y="4776022"/>
            <a:ext cx="9144000" cy="11057"/>
          </a:xfrm>
          <a:prstGeom prst="rect">
            <a:avLst/>
          </a:prstGeom>
        </p:spPr>
      </p:pic>
      <p:sp>
        <p:nvSpPr>
          <p:cNvPr id="14" name="TextBox 13"/>
          <p:cNvSpPr txBox="1"/>
          <p:nvPr/>
        </p:nvSpPr>
        <p:spPr>
          <a:xfrm>
            <a:off x="723900" y="1371600"/>
            <a:ext cx="47625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a:solidFill>
                  <a:srgbClr val="0070C0"/>
                </a:solidFill>
                <a:latin typeface="+mn-lt"/>
              </a:rPr>
              <a:t>Depthwise separable convolution (DSC)</a:t>
            </a:r>
            <a:r>
              <a:rPr lang="en-US" sz="2000">
                <a:latin typeface="+mn-lt"/>
              </a:rPr>
              <a:t>​</a:t>
            </a:r>
            <a:endParaRPr lang="en-US">
              <a:latin typeface="+mn-lt"/>
            </a:endParaRPr>
          </a:p>
        </p:txBody>
      </p:sp>
      <p:sp>
        <p:nvSpPr>
          <p:cNvPr id="6" name="TextBox 5"/>
          <p:cNvSpPr txBox="1"/>
          <p:nvPr/>
        </p:nvSpPr>
        <p:spPr>
          <a:xfrm>
            <a:off x="428417" y="4774284"/>
            <a:ext cx="829672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Chollet, Fran ̧</a:t>
            </a:r>
            <a:r>
              <a:rPr lang="en-US" sz="1000" err="1">
                <a:latin typeface="+mn-lt"/>
              </a:rPr>
              <a:t>cois</a:t>
            </a:r>
            <a:r>
              <a:rPr lang="en-US" sz="1000">
                <a:latin typeface="+mn-lt"/>
              </a:rPr>
              <a:t>. “</a:t>
            </a:r>
            <a:r>
              <a:rPr lang="en-US" sz="1000" err="1">
                <a:latin typeface="+mn-lt"/>
              </a:rPr>
              <a:t>Xception</a:t>
            </a:r>
            <a:r>
              <a:rPr lang="en-US" sz="1000">
                <a:latin typeface="+mn-lt"/>
              </a:rPr>
              <a:t>: Deep learning with </a:t>
            </a:r>
            <a:r>
              <a:rPr lang="en-US" sz="1000" err="1">
                <a:latin typeface="+mn-lt"/>
              </a:rPr>
              <a:t>depthwise</a:t>
            </a:r>
            <a:r>
              <a:rPr lang="en-US" sz="1000">
                <a:latin typeface="+mn-lt"/>
              </a:rPr>
              <a:t> separable convolutions”. Proceedings of the IEEE conference on computer vision and pattern recognition (2017): 1251–1258.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3" name="Google Shape;107;p15"/>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5" name="Google Shape;110;p15"/>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Google Shape;108;p15"/>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8" name="TextBox 7"/>
          <p:cNvSpPr txBox="1"/>
          <p:nvPr/>
        </p:nvSpPr>
        <p:spPr>
          <a:xfrm>
            <a:off x="23699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4" name="TextBox 3"/>
          <p:cNvSpPr txBox="1"/>
          <p:nvPr/>
        </p:nvSpPr>
        <p:spPr>
          <a:xfrm>
            <a:off x="579752" y="878552"/>
            <a:ext cx="3627883" cy="461665"/>
          </a:xfrm>
          <a:prstGeom prst="rect">
            <a:avLst/>
          </a:prstGeom>
          <a:noFill/>
        </p:spPr>
        <p:txBody>
          <a:bodyPr wrap="square" lIns="91440" tIns="45720" rIns="91440" bIns="45720" rtlCol="0" anchor="t">
            <a:spAutoFit/>
          </a:bodyPr>
          <a:lstStyle/>
          <a:p>
            <a:r>
              <a:rPr lang="vi-VN" sz="2400" b="1" dirty="0">
                <a:solidFill>
                  <a:srgbClr val="0070C0"/>
                </a:solidFill>
                <a:latin typeface="+mn-lt"/>
              </a:rPr>
              <a:t>Đặt vấn đề</a:t>
            </a:r>
          </a:p>
        </p:txBody>
      </p:sp>
      <p:sp>
        <p:nvSpPr>
          <p:cNvPr id="11" name="TextBox 10"/>
          <p:cNvSpPr txBox="1"/>
          <p:nvPr/>
        </p:nvSpPr>
        <p:spPr>
          <a:xfrm>
            <a:off x="595449" y="3573507"/>
            <a:ext cx="782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endParaRPr lang="en-US" dirty="0">
              <a:solidFill>
                <a:schemeClr val="accent1"/>
              </a:solidFill>
              <a:latin typeface="+mn-lt"/>
            </a:endParaRPr>
          </a:p>
          <a:p>
            <a:pPr marL="457200" indent="-336550" algn="just">
              <a:buFont typeface="Arial,Sans-Serif"/>
              <a:buChar char="➢"/>
            </a:pPr>
            <a:r>
              <a:rPr lang="vi-VN" sz="2000" b="1" dirty="0">
                <a:solidFill>
                  <a:schemeClr val="accent1"/>
                </a:solidFill>
                <a:latin typeface="+mn-lt"/>
              </a:rPr>
              <a:t>Hỗ trợ y bác sỹ trong quá trình chuẩn đoán ung thư</a:t>
            </a:r>
            <a:r>
              <a:rPr lang="en-US" sz="2000" b="1" dirty="0">
                <a:solidFill>
                  <a:schemeClr val="accent1"/>
                </a:solidFill>
                <a:latin typeface="+mn-lt"/>
              </a:rPr>
              <a:t>.</a:t>
            </a:r>
          </a:p>
          <a:p>
            <a:pPr marL="285750" indent="-285750">
              <a:buFont typeface="Calibri" panose="020F0502020204030204"/>
              <a:buChar char="-"/>
            </a:pPr>
            <a:endParaRPr lang="en-US" sz="2000" b="1" dirty="0">
              <a:solidFill>
                <a:schemeClr val="accent1"/>
              </a:solidFill>
              <a:latin typeface="+mn-lt"/>
            </a:endParaRPr>
          </a:p>
          <a:p>
            <a:pPr marL="285750" indent="-285750">
              <a:buFont typeface="Calibri" panose="020F0502020204030204"/>
              <a:buChar char="-"/>
            </a:pPr>
            <a:endParaRPr lang="en-US" dirty="0">
              <a:solidFill>
                <a:schemeClr val="accent1"/>
              </a:solidFill>
              <a:latin typeface="+mn-lt"/>
            </a:endParaRPr>
          </a:p>
          <a:p>
            <a:pPr marL="285750" indent="-285750">
              <a:buFont typeface="Calibri" panose="020F0502020204030204"/>
              <a:buChar char="-"/>
            </a:pPr>
            <a:endParaRPr lang="en-US" dirty="0">
              <a:solidFill>
                <a:schemeClr val="accent1"/>
              </a:solidFill>
              <a:latin typeface="+mn-lt"/>
            </a:endParaRPr>
          </a:p>
          <a:p>
            <a:pPr marL="285750" indent="-285750">
              <a:buFont typeface="Calibri" panose="020F0502020204030204"/>
              <a:buChar char="-"/>
            </a:pPr>
            <a:endParaRPr lang="en-US" dirty="0">
              <a:solidFill>
                <a:schemeClr val="accent1"/>
              </a:solidFill>
              <a:latin typeface="+mn-lt"/>
            </a:endParaRPr>
          </a:p>
        </p:txBody>
      </p:sp>
      <p:pic>
        <p:nvPicPr>
          <p:cNvPr id="6" name="Picture 5"/>
          <p:cNvPicPr>
            <a:picLocks noChangeAspect="1"/>
          </p:cNvPicPr>
          <p:nvPr/>
        </p:nvPicPr>
        <p:blipFill>
          <a:blip r:embed="rId3"/>
          <a:stretch>
            <a:fillRect/>
          </a:stretch>
        </p:blipFill>
        <p:spPr>
          <a:xfrm>
            <a:off x="0" y="4785547"/>
            <a:ext cx="9144000" cy="11057"/>
          </a:xfrm>
          <a:prstGeom prst="rect">
            <a:avLst/>
          </a:prstGeom>
        </p:spPr>
      </p:pic>
      <p:sp>
        <p:nvSpPr>
          <p:cNvPr id="2" name="TextBox 1"/>
          <p:cNvSpPr txBox="1"/>
          <p:nvPr/>
        </p:nvSpPr>
        <p:spPr>
          <a:xfrm>
            <a:off x="579666" y="4855224"/>
            <a:ext cx="8653724" cy="245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dirty="0">
                <a:latin typeface="+mn-lt"/>
              </a:rPr>
              <a:t>(1)</a:t>
            </a:r>
            <a:r>
              <a:rPr lang="vi-VN" altLang="en-US" sz="1000" dirty="0">
                <a:latin typeface="+mn-lt"/>
              </a:rPr>
              <a:t> </a:t>
            </a:r>
            <a:r>
              <a:rPr lang="en-US" sz="1000" dirty="0">
                <a:latin typeface="+mn-lt"/>
              </a:rPr>
              <a:t>https://tamanhhospital.vn/ung-thu-tuyen-tien-liet/</a:t>
            </a:r>
          </a:p>
        </p:txBody>
      </p:sp>
      <p:sp>
        <p:nvSpPr>
          <p:cNvPr id="10" name="TextBox 9"/>
          <p:cNvSpPr txBox="1"/>
          <p:nvPr/>
        </p:nvSpPr>
        <p:spPr>
          <a:xfrm>
            <a:off x="800100" y="1757363"/>
            <a:ext cx="184731" cy="307777"/>
          </a:xfrm>
          <a:prstGeom prst="rect">
            <a:avLst/>
          </a:prstGeom>
          <a:noFill/>
        </p:spPr>
        <p:txBody>
          <a:bodyPr wrap="square" rtlCol="0">
            <a:spAutoFit/>
          </a:bodyPr>
          <a:lstStyle/>
          <a:p>
            <a:endParaRPr lang="vi-VN" dirty="0">
              <a:latin typeface="+mn-lt"/>
            </a:endParaRPr>
          </a:p>
        </p:txBody>
      </p:sp>
      <p:sp>
        <p:nvSpPr>
          <p:cNvPr id="12" name="TextBox 11"/>
          <p:cNvSpPr txBox="1"/>
          <p:nvPr/>
        </p:nvSpPr>
        <p:spPr>
          <a:xfrm>
            <a:off x="655214" y="1417241"/>
            <a:ext cx="7387090" cy="2799715"/>
          </a:xfrm>
          <a:prstGeom prst="rect">
            <a:avLst/>
          </a:prstGeom>
          <a:noFill/>
        </p:spPr>
        <p:txBody>
          <a:bodyPr wrap="square" rtlCol="0">
            <a:spAutoFit/>
          </a:bodyPr>
          <a:lstStyle/>
          <a:p>
            <a:pPr marL="285750" indent="-285750">
              <a:buFont typeface="Wingdings" panose="05000000000000000000" pitchFamily="2" charset="2"/>
              <a:buChar char="ü"/>
            </a:pPr>
            <a:r>
              <a:rPr lang="vi-VN" sz="1600" b="0" i="0" dirty="0">
                <a:solidFill>
                  <a:srgbClr val="111111"/>
                </a:solidFill>
                <a:effectLst/>
                <a:latin typeface="+mn-lt"/>
              </a:rPr>
              <a:t>Ung thư tuyến tiền liệt (PCa), một bệnh thường gặp ở nam giới trên 50 tuổi, là sự phát triển bất thường của các tế bào tại tuyến tiền liệt, một cơ quan sinh dục chỉ có ở nam giới. Bệnh thường phát triển chậm và không có biểu hiện rõ ràng ở giai đoạn đầu. (1)</a:t>
            </a:r>
          </a:p>
          <a:p>
            <a:pPr marL="285750" indent="-285750">
              <a:buFont typeface="Wingdings" panose="05000000000000000000" pitchFamily="2" charset="2"/>
              <a:buChar char="ü"/>
            </a:pPr>
            <a:endParaRPr lang="vi-VN" sz="1600" dirty="0">
              <a:solidFill>
                <a:srgbClr val="111111"/>
              </a:solidFill>
              <a:latin typeface="+mn-lt"/>
            </a:endParaRPr>
          </a:p>
          <a:p>
            <a:pPr marL="285750" indent="-285750">
              <a:buFont typeface="Wingdings" panose="05000000000000000000" pitchFamily="2" charset="2"/>
              <a:buChar char="ü"/>
            </a:pPr>
            <a:r>
              <a:rPr lang="vi-VN" sz="1600" dirty="0">
                <a:latin typeface="+mn-lt"/>
              </a:rPr>
              <a:t>Hiện nay có 4 cách chính để chuẩn đoán bệnh ung thư này. Trong đó có phương pháp chuẩn đoán thông qua hình ảnh sinh thiết, các bác sĩ phải thực hiện chuẩn đoán dựa trên hình ảnh sinh thiết bằng cách nhìn và đưa ra dự đoán ở hình ảnh với kích thước cực lớn</a:t>
            </a:r>
          </a:p>
          <a:p>
            <a:pPr marL="285750" indent="-285750">
              <a:buFont typeface="Wingdings" panose="05000000000000000000" pitchFamily="2" charset="2"/>
              <a:buChar char="ü"/>
            </a:pPr>
            <a:endParaRPr lang="vi-VN" sz="1600" dirty="0">
              <a:latin typeface="+mn-lt"/>
            </a:endParaRPr>
          </a:p>
          <a:p>
            <a:pPr marL="0" indent="0">
              <a:buFont typeface="Wingdings" panose="05000000000000000000" pitchFamily="2" charset="2"/>
              <a:buNone/>
            </a:pPr>
            <a:endParaRPr lang="vi-VN" sz="1600" dirty="0">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9" cy="535019"/>
            <a:chOff x="612950" y="2204240"/>
            <a:chExt cx="6674488"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 name="TextBox 1"/>
          <p:cNvSpPr txBox="1"/>
          <p:nvPr/>
        </p:nvSpPr>
        <p:spPr>
          <a:xfrm>
            <a:off x="747289" y="913909"/>
            <a:ext cx="86314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err="1">
                <a:solidFill>
                  <a:srgbClr val="0070C0"/>
                </a:solidFill>
                <a:latin typeface="+mn-lt"/>
              </a:rPr>
              <a:t>Atrous</a:t>
            </a:r>
            <a:r>
              <a:rPr lang="en-US" sz="2400" b="1" dirty="0">
                <a:solidFill>
                  <a:srgbClr val="0070C0"/>
                </a:solidFill>
                <a:latin typeface="+mn-lt"/>
              </a:rPr>
              <a:t> Separable Spatial Pyramid</a:t>
            </a:r>
          </a:p>
        </p:txBody>
      </p:sp>
      <p:sp>
        <p:nvSpPr>
          <p:cNvPr id="13" name="TextBox 12"/>
          <p:cNvSpPr txBox="1"/>
          <p:nvPr/>
        </p:nvSpPr>
        <p:spPr>
          <a:xfrm>
            <a:off x="4504894" y="1875682"/>
            <a:ext cx="4444313"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err="1">
                <a:latin typeface="+mn-lt"/>
              </a:rPr>
              <a:t>Atrous</a:t>
            </a:r>
            <a:r>
              <a:rPr lang="en-US" sz="1800" b="1">
                <a:latin typeface="+mn-lt"/>
              </a:rPr>
              <a:t> convolution Spatial Pyramid Pooling (ASPP)</a:t>
            </a:r>
            <a:r>
              <a:rPr lang="en-US" sz="1800">
                <a:latin typeface="+mn-lt"/>
              </a:rPr>
              <a:t> </a:t>
            </a:r>
            <a:r>
              <a:rPr lang="vi-VN" altLang="en-US" sz="1800">
                <a:latin typeface="+mn-lt"/>
              </a:rPr>
              <a:t>là sự kết hợp của </a:t>
            </a:r>
            <a:r>
              <a:rPr lang="en-US" sz="1800" err="1">
                <a:latin typeface="+mn-lt"/>
                <a:sym typeface="+mn-ea"/>
              </a:rPr>
              <a:t>mô-đun</a:t>
            </a:r>
            <a:r>
              <a:rPr lang="en-US" sz="1800">
                <a:latin typeface="+mn-lt"/>
                <a:sym typeface="+mn-ea"/>
              </a:rPr>
              <a:t> ASP </a:t>
            </a:r>
            <a:r>
              <a:rPr lang="en-US" sz="1800" err="1">
                <a:latin typeface="+mn-lt"/>
                <a:sym typeface="+mn-ea"/>
              </a:rPr>
              <a:t>và</a:t>
            </a:r>
            <a:r>
              <a:rPr lang="en-US" sz="1800">
                <a:latin typeface="+mn-lt"/>
                <a:sym typeface="+mn-ea"/>
              </a:rPr>
              <a:t> </a:t>
            </a:r>
            <a:r>
              <a:rPr lang="en-US" sz="1800" err="1">
                <a:latin typeface="+mn-lt"/>
                <a:sym typeface="+mn-ea"/>
              </a:rPr>
              <a:t>tích</a:t>
            </a:r>
            <a:r>
              <a:rPr lang="en-US" sz="1800">
                <a:latin typeface="+mn-lt"/>
                <a:sym typeface="+mn-ea"/>
              </a:rPr>
              <a:t> </a:t>
            </a:r>
            <a:r>
              <a:rPr lang="en-US" sz="1800" err="1">
                <a:latin typeface="+mn-lt"/>
                <a:sym typeface="+mn-ea"/>
              </a:rPr>
              <a:t>chập</a:t>
            </a:r>
            <a:r>
              <a:rPr lang="en-US" sz="1800">
                <a:latin typeface="+mn-lt"/>
                <a:sym typeface="+mn-ea"/>
              </a:rPr>
              <a:t>  DSC</a:t>
            </a:r>
            <a:r>
              <a:rPr lang="vi-VN" altLang="en-US" sz="1800">
                <a:latin typeface="+mn-lt"/>
                <a:sym typeface="+mn-ea"/>
              </a:rPr>
              <a:t>.</a:t>
            </a:r>
          </a:p>
          <a:p>
            <a:pPr marL="0" indent="0">
              <a:buFont typeface="Wingdings" panose="05000000000000000000"/>
              <a:buNone/>
            </a:pPr>
            <a:endParaRPr lang="vi-VN" altLang="en-US" sz="1800">
              <a:latin typeface="+mn-lt"/>
            </a:endParaRPr>
          </a:p>
          <a:p>
            <a:pPr marL="285750" indent="-285750">
              <a:buFont typeface="Wingdings" panose="05000000000000000000"/>
              <a:buChar char="§"/>
            </a:pPr>
            <a:r>
              <a:rPr lang="en-US" sz="1800" b="1">
                <a:latin typeface="+mn-lt"/>
              </a:rPr>
              <a:t>ASPP</a:t>
            </a:r>
            <a:r>
              <a:rPr lang="en-US" sz="1800">
                <a:latin typeface="+mn-lt"/>
              </a:rPr>
              <a:t> </a:t>
            </a:r>
            <a:r>
              <a:rPr lang="en-US" sz="1800" err="1">
                <a:latin typeface="+mn-lt"/>
              </a:rPr>
              <a:t>giúp</a:t>
            </a:r>
            <a:r>
              <a:rPr lang="en-US" sz="1800">
                <a:latin typeface="+mn-lt"/>
              </a:rPr>
              <a:t> </a:t>
            </a:r>
            <a:r>
              <a:rPr lang="en-US" sz="1800" err="1">
                <a:latin typeface="+mn-lt"/>
              </a:rPr>
              <a:t>mở</a:t>
            </a:r>
            <a:r>
              <a:rPr lang="en-US" sz="1800">
                <a:latin typeface="+mn-lt"/>
              </a:rPr>
              <a:t> </a:t>
            </a:r>
            <a:r>
              <a:rPr lang="en-US" sz="1800" err="1">
                <a:latin typeface="+mn-lt"/>
              </a:rPr>
              <a:t>rộng</a:t>
            </a:r>
            <a:r>
              <a:rPr lang="en-US" sz="1800">
                <a:latin typeface="+mn-lt"/>
              </a:rPr>
              <a:t> </a:t>
            </a:r>
            <a:r>
              <a:rPr lang="en-US" sz="1800" err="1">
                <a:latin typeface="+mn-lt"/>
              </a:rPr>
              <a:t>vùng</a:t>
            </a:r>
            <a:r>
              <a:rPr lang="en-US" sz="1800">
                <a:latin typeface="+mn-lt"/>
              </a:rPr>
              <a:t> </a:t>
            </a:r>
            <a:r>
              <a:rPr lang="en-US" sz="1800" err="1">
                <a:latin typeface="+mn-lt"/>
              </a:rPr>
              <a:t>nhận</a:t>
            </a:r>
            <a:r>
              <a:rPr lang="en-US" sz="1800">
                <a:latin typeface="+mn-lt"/>
              </a:rPr>
              <a:t> </a:t>
            </a:r>
            <a:r>
              <a:rPr lang="en-US" sz="1800" err="1">
                <a:latin typeface="+mn-lt"/>
              </a:rPr>
              <a:t>thức</a:t>
            </a:r>
            <a:r>
              <a:rPr lang="en-US" sz="1800">
                <a:latin typeface="+mn-lt"/>
              </a:rPr>
              <a:t>, </a:t>
            </a:r>
            <a:r>
              <a:rPr lang="en-US" sz="1800" err="1">
                <a:latin typeface="+mn-lt"/>
              </a:rPr>
              <a:t>tăng</a:t>
            </a:r>
            <a:r>
              <a:rPr lang="en-US" sz="1800">
                <a:latin typeface="+mn-lt"/>
              </a:rPr>
              <a:t> </a:t>
            </a:r>
            <a:r>
              <a:rPr lang="en-US" sz="1800" err="1">
                <a:latin typeface="+mn-lt"/>
              </a:rPr>
              <a:t>cường</a:t>
            </a:r>
            <a:r>
              <a:rPr lang="en-US" sz="1800">
                <a:latin typeface="+mn-lt"/>
              </a:rPr>
              <a:t> </a:t>
            </a:r>
            <a:r>
              <a:rPr lang="en-US" sz="1800" err="1">
                <a:latin typeface="+mn-lt"/>
              </a:rPr>
              <a:t>thông</a:t>
            </a:r>
            <a:r>
              <a:rPr lang="en-US" sz="1800">
                <a:latin typeface="+mn-lt"/>
              </a:rPr>
              <a:t> tin </a:t>
            </a:r>
            <a:r>
              <a:rPr lang="en-US" sz="1800" err="1">
                <a:latin typeface="+mn-lt"/>
              </a:rPr>
              <a:t>không</a:t>
            </a:r>
            <a:r>
              <a:rPr lang="en-US" sz="1800">
                <a:latin typeface="+mn-lt"/>
              </a:rPr>
              <a:t> </a:t>
            </a:r>
            <a:r>
              <a:rPr lang="en-US" sz="1800" err="1">
                <a:latin typeface="+mn-lt"/>
              </a:rPr>
              <a:t>gian</a:t>
            </a:r>
            <a:r>
              <a:rPr lang="vi-VN" altLang="en-US" sz="1800" err="1">
                <a:latin typeface="+mn-lt"/>
              </a:rPr>
              <a:t>, </a:t>
            </a:r>
            <a:r>
              <a:rPr lang="en-US" sz="1800" err="1">
                <a:latin typeface="+mn-lt"/>
              </a:rPr>
              <a:t>khả</a:t>
            </a:r>
            <a:r>
              <a:rPr lang="en-US" sz="1800">
                <a:latin typeface="+mn-lt"/>
              </a:rPr>
              <a:t> </a:t>
            </a:r>
            <a:r>
              <a:rPr lang="en-US" sz="1800" err="1">
                <a:latin typeface="+mn-lt"/>
              </a:rPr>
              <a:t>năng</a:t>
            </a:r>
            <a:r>
              <a:rPr lang="en-US" sz="1800">
                <a:latin typeface="+mn-lt"/>
              </a:rPr>
              <a:t> </a:t>
            </a:r>
            <a:r>
              <a:rPr lang="en-US" sz="1800" err="1">
                <a:latin typeface="+mn-lt"/>
              </a:rPr>
              <a:t>tuỳ</a:t>
            </a:r>
            <a:r>
              <a:rPr lang="en-US" sz="1800">
                <a:latin typeface="+mn-lt"/>
              </a:rPr>
              <a:t> </a:t>
            </a:r>
            <a:r>
              <a:rPr lang="en-US" sz="1800" err="1">
                <a:latin typeface="+mn-lt"/>
              </a:rPr>
              <a:t>chỉnh</a:t>
            </a:r>
            <a:r>
              <a:rPr lang="vi-VN" altLang="en-US" sz="1800" err="1">
                <a:latin typeface="+mn-lt"/>
              </a:rPr>
              <a:t> và </a:t>
            </a:r>
            <a:r>
              <a:rPr lang="en-US" sz="1800" err="1">
                <a:latin typeface="+mn-lt"/>
              </a:rPr>
              <a:t>giảm</a:t>
            </a:r>
            <a:r>
              <a:rPr lang="en-US" sz="1800">
                <a:latin typeface="+mn-lt"/>
              </a:rPr>
              <a:t> </a:t>
            </a:r>
            <a:r>
              <a:rPr lang="en-US" sz="1800" err="1">
                <a:latin typeface="+mn-lt"/>
              </a:rPr>
              <a:t>mất</a:t>
            </a:r>
            <a:r>
              <a:rPr lang="en-US" sz="1800">
                <a:latin typeface="+mn-lt"/>
              </a:rPr>
              <a:t> </a:t>
            </a:r>
            <a:r>
              <a:rPr lang="en-US" sz="1800" err="1">
                <a:latin typeface="+mn-lt"/>
              </a:rPr>
              <a:t>mát</a:t>
            </a:r>
            <a:r>
              <a:rPr lang="en-US" sz="1800">
                <a:latin typeface="+mn-lt"/>
              </a:rPr>
              <a:t> </a:t>
            </a:r>
            <a:r>
              <a:rPr lang="en-US" sz="1800" err="1">
                <a:latin typeface="+mn-lt"/>
              </a:rPr>
              <a:t>thông</a:t>
            </a:r>
            <a:r>
              <a:rPr lang="en-US" sz="1800">
                <a:latin typeface="+mn-lt"/>
              </a:rPr>
              <a:t> tin.</a:t>
            </a:r>
          </a:p>
        </p:txBody>
      </p:sp>
      <p:pic>
        <p:nvPicPr>
          <p:cNvPr id="14" name="Picture 13"/>
          <p:cNvPicPr>
            <a:picLocks noChangeAspect="1"/>
          </p:cNvPicPr>
          <p:nvPr/>
        </p:nvPicPr>
        <p:blipFill>
          <a:blip r:embed="rId2"/>
          <a:srcRect t="9547"/>
          <a:stretch>
            <a:fillRect/>
          </a:stretch>
        </p:blipFill>
        <p:spPr>
          <a:xfrm>
            <a:off x="789940" y="1524000"/>
            <a:ext cx="3406140" cy="2791460"/>
          </a:xfrm>
          <a:prstGeom prst="rect">
            <a:avLst/>
          </a:prstGeom>
        </p:spPr>
      </p:pic>
      <p:sp>
        <p:nvSpPr>
          <p:cNvPr id="15" name="TextBox 14"/>
          <p:cNvSpPr txBox="1"/>
          <p:nvPr/>
        </p:nvSpPr>
        <p:spPr>
          <a:xfrm>
            <a:off x="605691" y="4404198"/>
            <a:ext cx="3774040" cy="5835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600" i="1" err="1">
                <a:latin typeface="+mn-lt"/>
              </a:rPr>
              <a:t>Kiến</a:t>
            </a:r>
            <a:r>
              <a:rPr lang="en-US" sz="1600" i="1">
                <a:latin typeface="+mn-lt"/>
              </a:rPr>
              <a:t> </a:t>
            </a:r>
            <a:r>
              <a:rPr lang="en-US" sz="1600" i="1" err="1">
                <a:latin typeface="+mn-lt"/>
              </a:rPr>
              <a:t>trúc</a:t>
            </a:r>
            <a:r>
              <a:rPr lang="en-US" sz="1600" i="1">
                <a:latin typeface="+mn-lt"/>
              </a:rPr>
              <a:t> </a:t>
            </a:r>
            <a:r>
              <a:rPr lang="en-US" sz="1600" i="1" err="1">
                <a:latin typeface="+mn-lt"/>
              </a:rPr>
              <a:t>Atrous</a:t>
            </a:r>
            <a:r>
              <a:rPr lang="en-US" sz="1600" i="1">
                <a:latin typeface="+mn-lt"/>
              </a:rPr>
              <a:t> convolution </a:t>
            </a:r>
            <a:endParaRPr lang="en-US">
              <a:latin typeface="+mn-lt"/>
            </a:endParaRPr>
          </a:p>
          <a:p>
            <a:pPr algn="ctr"/>
            <a:r>
              <a:rPr lang="en-US" sz="1600" i="1">
                <a:latin typeface="+mn-lt"/>
              </a:rPr>
              <a:t>Spatial Pyramid Pooling</a:t>
            </a:r>
            <a:r>
              <a:rPr lang="vi-VN" altLang="en-US" sz="1600" i="1">
                <a:latin typeface="+mn-lt"/>
              </a:rPr>
              <a:t> </a:t>
            </a:r>
            <a:r>
              <a:rPr lang="en-US" sz="1600" i="1">
                <a:latin typeface="+mn-lt"/>
              </a:rPr>
              <a:t>(ASPP)</a:t>
            </a:r>
            <a:endParaRPr lang="en-US">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350519" y="907102"/>
            <a:ext cx="3213735" cy="577850"/>
          </a:xfrm>
          <a:prstGeom prst="rect">
            <a:avLst/>
          </a:prstGeom>
          <a:noFill/>
        </p:spPr>
        <p:txBody>
          <a:bodyPr wrap="square" lIns="91440" tIns="45720" rIns="91440" bIns="45720" anchor="t">
            <a:spAutoFit/>
          </a:bodyPr>
          <a:lstStyle/>
          <a:p>
            <a:pPr algn="ctr">
              <a:lnSpc>
                <a:spcPct val="150000"/>
              </a:lnSpc>
              <a:buSzPct val="100000"/>
            </a:pPr>
            <a:r>
              <a:rPr lang="en-US" sz="2400" b="1">
                <a:solidFill>
                  <a:srgbClr val="0070C0"/>
                </a:solidFill>
                <a:latin typeface="+mn-lt"/>
                <a:ea typeface="Tahoma" panose="020B0604030504040204"/>
              </a:rPr>
              <a:t>Mô-</a:t>
            </a:r>
            <a:r>
              <a:rPr lang="en-US" sz="2400" b="1" err="1">
                <a:solidFill>
                  <a:srgbClr val="0070C0"/>
                </a:solidFill>
                <a:latin typeface="+mn-lt"/>
                <a:ea typeface="Tahoma" panose="020B0604030504040204"/>
              </a:rPr>
              <a:t>đun</a:t>
            </a:r>
            <a:r>
              <a:rPr lang="en-US" sz="2400" b="1">
                <a:solidFill>
                  <a:srgbClr val="0070C0"/>
                </a:solidFill>
                <a:latin typeface="+mn-lt"/>
                <a:ea typeface="Tahoma" panose="020B0604030504040204"/>
              </a:rPr>
              <a:t> ASSPP </a:t>
            </a:r>
          </a:p>
        </p:txBody>
      </p:sp>
      <p:pic>
        <p:nvPicPr>
          <p:cNvPr id="4" name="Picture 3" descr="A screenshot of a computer&#10;&#10;Description automatically generated"/>
          <p:cNvPicPr>
            <a:picLocks noChangeAspect="1"/>
          </p:cNvPicPr>
          <p:nvPr/>
        </p:nvPicPr>
        <p:blipFill>
          <a:blip r:embed="rId2"/>
          <a:stretch>
            <a:fillRect/>
          </a:stretch>
        </p:blipFill>
        <p:spPr>
          <a:xfrm>
            <a:off x="908837" y="1544539"/>
            <a:ext cx="7326325" cy="3103513"/>
          </a:xfrm>
          <a:prstGeom prst="rect">
            <a:avLst/>
          </a:prstGeom>
        </p:spPr>
      </p:pic>
      <p:sp>
        <p:nvSpPr>
          <p:cNvPr id="2" name="TextBox 1"/>
          <p:cNvSpPr txBox="1"/>
          <p:nvPr/>
        </p:nvSpPr>
        <p:spPr>
          <a:xfrm>
            <a:off x="1661778" y="4663217"/>
            <a:ext cx="69938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i="1" dirty="0" err="1">
                <a:latin typeface="+mn-lt"/>
              </a:rPr>
              <a:t>Kiến</a:t>
            </a:r>
            <a:r>
              <a:rPr lang="en-US" sz="1600" i="1" dirty="0">
                <a:latin typeface="+mn-lt"/>
              </a:rPr>
              <a:t> </a:t>
            </a:r>
            <a:r>
              <a:rPr lang="en-US" sz="1600" i="1" dirty="0" err="1">
                <a:latin typeface="+mn-lt"/>
              </a:rPr>
              <a:t>trúc</a:t>
            </a:r>
            <a:r>
              <a:rPr lang="en-US" sz="1600" i="1" dirty="0">
                <a:latin typeface="+mn-lt"/>
              </a:rPr>
              <a:t> </a:t>
            </a:r>
            <a:r>
              <a:rPr lang="en-US" sz="1600" i="1" dirty="0" err="1">
                <a:latin typeface="+mn-lt"/>
              </a:rPr>
              <a:t>Atrous</a:t>
            </a:r>
            <a:r>
              <a:rPr lang="en-US" sz="1600" i="1" dirty="0">
                <a:latin typeface="+mn-lt"/>
              </a:rPr>
              <a:t> Separable Spatial Pyramid Pooling (ASSPP)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2.</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dirty="0">
                  <a:solidFill>
                    <a:srgbClr val="FFFFFF"/>
                  </a:solidFill>
                  <a:latin typeface="+mn-lt"/>
                  <a:ea typeface="Roboto"/>
                  <a:cs typeface="Arial" panose="020B0604020202020204" pitchFamily="34" charset="0"/>
                </a:rPr>
                <a:t>PHƯƠNG PHÁP ĐỀ XUẤT</a:t>
              </a: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350519" y="764862"/>
            <a:ext cx="4871085" cy="577850"/>
          </a:xfrm>
          <a:prstGeom prst="rect">
            <a:avLst/>
          </a:prstGeom>
          <a:noFill/>
        </p:spPr>
        <p:txBody>
          <a:bodyPr wrap="square" lIns="91440" tIns="45720" rIns="91440" bIns="45720" anchor="t">
            <a:spAutoFit/>
          </a:bodyPr>
          <a:lstStyle/>
          <a:p>
            <a:pPr algn="ctr">
              <a:lnSpc>
                <a:spcPct val="150000"/>
              </a:lnSpc>
            </a:pPr>
            <a:r>
              <a:rPr lang="en-US" sz="2400" b="1">
                <a:solidFill>
                  <a:srgbClr val="0070C0"/>
                </a:solidFill>
                <a:latin typeface="+mn-lt"/>
                <a:ea typeface="Tahoma" panose="020B0604030504040204"/>
              </a:rPr>
              <a:t>Global Attention </a:t>
            </a:r>
            <a:r>
              <a:rPr lang="en-US" sz="2400" b="1" err="1">
                <a:solidFill>
                  <a:srgbClr val="0070C0"/>
                </a:solidFill>
                <a:latin typeface="+mn-lt"/>
                <a:ea typeface="Tahoma" panose="020B0604030504040204"/>
              </a:rPr>
              <a:t>Upsample</a:t>
            </a:r>
            <a:endParaRPr lang="en-US" sz="2400" b="1">
              <a:solidFill>
                <a:srgbClr val="0070C0"/>
              </a:solidFill>
              <a:latin typeface="+mn-lt"/>
              <a:ea typeface="Tahoma" panose="020B0604030504040204"/>
            </a:endParaRPr>
          </a:p>
        </p:txBody>
      </p:sp>
      <p:pic>
        <p:nvPicPr>
          <p:cNvPr id="2" name="Picture 1" descr="A diagram of a pooling system&#10;&#10;Description automatically generated"/>
          <p:cNvPicPr>
            <a:picLocks noChangeAspect="1"/>
          </p:cNvPicPr>
          <p:nvPr/>
        </p:nvPicPr>
        <p:blipFill>
          <a:blip r:embed="rId2"/>
          <a:stretch>
            <a:fillRect/>
          </a:stretch>
        </p:blipFill>
        <p:spPr>
          <a:xfrm>
            <a:off x="4573130" y="1660579"/>
            <a:ext cx="4572000" cy="2324100"/>
          </a:xfrm>
          <a:prstGeom prst="rect">
            <a:avLst/>
          </a:prstGeom>
        </p:spPr>
      </p:pic>
      <p:sp>
        <p:nvSpPr>
          <p:cNvPr id="4" name="TextBox 3"/>
          <p:cNvSpPr txBox="1"/>
          <p:nvPr/>
        </p:nvSpPr>
        <p:spPr>
          <a:xfrm>
            <a:off x="789940" y="1533525"/>
            <a:ext cx="3451860" cy="2861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
            </a:pPr>
            <a:r>
              <a:rPr lang="en-US" sz="1800" b="1" dirty="0" err="1">
                <a:latin typeface="+mn-lt"/>
              </a:rPr>
              <a:t>Mô-đun</a:t>
            </a:r>
            <a:r>
              <a:rPr lang="en-US" sz="1800" b="1" dirty="0">
                <a:latin typeface="+mn-lt"/>
              </a:rPr>
              <a:t> Global Attention </a:t>
            </a:r>
            <a:r>
              <a:rPr lang="en-US" sz="1800" b="1" dirty="0" err="1">
                <a:latin typeface="+mn-lt"/>
              </a:rPr>
              <a:t>Upsample</a:t>
            </a:r>
            <a:r>
              <a:rPr lang="en-US" sz="1800" b="1" dirty="0">
                <a:latin typeface="+mn-lt"/>
              </a:rPr>
              <a:t> (GAU)</a:t>
            </a:r>
            <a:r>
              <a:rPr lang="vi-VN" altLang="en-US" sz="1800" b="1" dirty="0">
                <a:latin typeface="+mn-lt"/>
              </a:rPr>
              <a:t> </a:t>
            </a:r>
            <a:r>
              <a:rPr lang="vi-VN" altLang="en-US" sz="1800" dirty="0">
                <a:latin typeface="+mn-lt"/>
              </a:rPr>
              <a:t>là sự</a:t>
            </a:r>
            <a:r>
              <a:rPr lang="vi-VN" altLang="en-US" sz="1800" b="1" dirty="0">
                <a:latin typeface="+mn-lt"/>
              </a:rPr>
              <a:t> </a:t>
            </a:r>
            <a:r>
              <a:rPr lang="en-US" sz="1800" dirty="0" err="1">
                <a:latin typeface="+mn-lt"/>
              </a:rPr>
              <a:t>kết</a:t>
            </a:r>
            <a:r>
              <a:rPr lang="en-US" sz="1800" dirty="0">
                <a:latin typeface="+mn-lt"/>
              </a:rPr>
              <a:t> </a:t>
            </a:r>
            <a:r>
              <a:rPr lang="en-US" sz="1800" dirty="0" err="1">
                <a:latin typeface="+mn-lt"/>
              </a:rPr>
              <a:t>hợp</a:t>
            </a:r>
            <a:r>
              <a:rPr lang="en-US" sz="1800" dirty="0">
                <a:latin typeface="+mn-lt"/>
              </a:rPr>
              <a:t> </a:t>
            </a:r>
            <a:r>
              <a:rPr lang="en-US" sz="1800" dirty="0" err="1">
                <a:latin typeface="+mn-lt"/>
              </a:rPr>
              <a:t>của</a:t>
            </a:r>
            <a:r>
              <a:rPr lang="en-US" sz="1800" dirty="0">
                <a:latin typeface="+mn-lt"/>
              </a:rPr>
              <a:t> </a:t>
            </a:r>
            <a:r>
              <a:rPr lang="en-US" sz="1800" dirty="0" err="1">
                <a:latin typeface="+mn-lt"/>
              </a:rPr>
              <a:t>phép</a:t>
            </a:r>
            <a:r>
              <a:rPr lang="en-US" sz="1800" dirty="0">
                <a:latin typeface="+mn-lt"/>
              </a:rPr>
              <a:t> </a:t>
            </a:r>
            <a:r>
              <a:rPr lang="en-US" sz="1800" dirty="0" err="1">
                <a:latin typeface="+mn-lt"/>
              </a:rPr>
              <a:t>tích</a:t>
            </a:r>
            <a:r>
              <a:rPr lang="en-US" sz="1800" dirty="0">
                <a:latin typeface="+mn-lt"/>
              </a:rPr>
              <a:t> </a:t>
            </a:r>
            <a:r>
              <a:rPr lang="en-US" sz="1800" dirty="0" err="1">
                <a:latin typeface="+mn-lt"/>
              </a:rPr>
              <a:t>chập</a:t>
            </a:r>
            <a:r>
              <a:rPr lang="en-US" sz="1800" dirty="0">
                <a:latin typeface="+mn-lt"/>
              </a:rPr>
              <a:t> </a:t>
            </a:r>
            <a:r>
              <a:rPr lang="en-US" sz="1800" dirty="0" err="1">
                <a:latin typeface="+mn-lt"/>
              </a:rPr>
              <a:t>và</a:t>
            </a:r>
            <a:r>
              <a:rPr lang="en-US" sz="1800" dirty="0">
                <a:latin typeface="+mn-lt"/>
              </a:rPr>
              <a:t> Global Average Pooling</a:t>
            </a:r>
            <a:r>
              <a:rPr lang="vi-VN" altLang="en-US" sz="1800" dirty="0" err="1">
                <a:latin typeface="+mn-lt"/>
              </a:rPr>
              <a:t>. </a:t>
            </a:r>
          </a:p>
          <a:p>
            <a:pPr marL="0" indent="0">
              <a:buFont typeface="Wingdings" panose="05000000000000000000"/>
              <a:buNone/>
            </a:pPr>
            <a:endParaRPr lang="en-US" sz="1800" dirty="0">
              <a:latin typeface="+mn-lt"/>
            </a:endParaRPr>
          </a:p>
          <a:p>
            <a:pPr marL="285750" indent="-285750">
              <a:buFont typeface="Wingdings" panose="05000000000000000000"/>
              <a:buChar char="§"/>
            </a:pPr>
            <a:r>
              <a:rPr lang="vi-VN" altLang="en-US" sz="1800" b="1" dirty="0">
                <a:latin typeface="+mn-lt"/>
              </a:rPr>
              <a:t>GAU</a:t>
            </a:r>
            <a:r>
              <a:rPr lang="vi-VN" altLang="en-US" sz="1800" dirty="0">
                <a:latin typeface="+mn-lt"/>
              </a:rPr>
              <a:t> </a:t>
            </a:r>
            <a:r>
              <a:rPr lang="en-US" sz="1800" dirty="0" err="1">
                <a:latin typeface="+mn-lt"/>
              </a:rPr>
              <a:t>giúp</a:t>
            </a:r>
            <a:r>
              <a:rPr lang="en-US" sz="1800" dirty="0">
                <a:latin typeface="+mn-lt"/>
              </a:rPr>
              <a:t> </a:t>
            </a:r>
            <a:r>
              <a:rPr lang="en-US" sz="1800" dirty="0" err="1">
                <a:latin typeface="+mn-lt"/>
              </a:rPr>
              <a:t>chọn</a:t>
            </a:r>
            <a:r>
              <a:rPr lang="en-US" sz="1800" dirty="0">
                <a:latin typeface="+mn-lt"/>
              </a:rPr>
              <a:t> </a:t>
            </a:r>
            <a:r>
              <a:rPr lang="en-US" sz="1800" dirty="0" err="1">
                <a:latin typeface="+mn-lt"/>
              </a:rPr>
              <a:t>lọc</a:t>
            </a:r>
            <a:r>
              <a:rPr lang="en-US" sz="1800" dirty="0">
                <a:latin typeface="+mn-lt"/>
              </a:rPr>
              <a:t> </a:t>
            </a:r>
            <a:r>
              <a:rPr lang="en-US" sz="1800" dirty="0" err="1">
                <a:latin typeface="+mn-lt"/>
              </a:rPr>
              <a:t>thông</a:t>
            </a:r>
            <a:r>
              <a:rPr lang="en-US" sz="1800" dirty="0">
                <a:latin typeface="+mn-lt"/>
              </a:rPr>
              <a:t> tin </a:t>
            </a:r>
            <a:r>
              <a:rPr lang="en-US" sz="1800" dirty="0" err="1">
                <a:latin typeface="+mn-lt"/>
              </a:rPr>
              <a:t>từ</a:t>
            </a:r>
            <a:r>
              <a:rPr lang="en-US" sz="1800" dirty="0">
                <a:latin typeface="+mn-lt"/>
              </a:rPr>
              <a:t> </a:t>
            </a:r>
            <a:r>
              <a:rPr lang="en-US" sz="1800" dirty="0" err="1">
                <a:latin typeface="+mn-lt"/>
              </a:rPr>
              <a:t>các</a:t>
            </a:r>
            <a:r>
              <a:rPr lang="en-US" sz="1800" dirty="0">
                <a:latin typeface="+mn-lt"/>
              </a:rPr>
              <a:t> </a:t>
            </a:r>
            <a:r>
              <a:rPr lang="en-US" sz="1800" dirty="0" err="1">
                <a:latin typeface="+mn-lt"/>
              </a:rPr>
              <a:t>đặc</a:t>
            </a:r>
            <a:r>
              <a:rPr lang="en-US" sz="1800" dirty="0">
                <a:latin typeface="+mn-lt"/>
              </a:rPr>
              <a:t> </a:t>
            </a:r>
            <a:r>
              <a:rPr lang="en-US" sz="1800" dirty="0" err="1">
                <a:latin typeface="+mn-lt"/>
              </a:rPr>
              <a:t>trưng</a:t>
            </a:r>
            <a:r>
              <a:rPr lang="en-US" sz="1800" dirty="0">
                <a:latin typeface="+mn-lt"/>
              </a:rPr>
              <a:t> </a:t>
            </a:r>
            <a:r>
              <a:rPr lang="en-US" sz="1800" dirty="0" err="1">
                <a:latin typeface="+mn-lt"/>
              </a:rPr>
              <a:t>cấp</a:t>
            </a:r>
            <a:r>
              <a:rPr lang="en-US" sz="1800" dirty="0">
                <a:latin typeface="+mn-lt"/>
              </a:rPr>
              <a:t> </a:t>
            </a:r>
            <a:r>
              <a:rPr lang="en-US" sz="1800" dirty="0" err="1">
                <a:latin typeface="+mn-lt"/>
              </a:rPr>
              <a:t>cao</a:t>
            </a:r>
            <a:r>
              <a:rPr lang="en-US" sz="1800" dirty="0">
                <a:latin typeface="+mn-lt"/>
              </a:rPr>
              <a:t> </a:t>
            </a:r>
            <a:r>
              <a:rPr lang="en-US" sz="1800" dirty="0" err="1">
                <a:latin typeface="+mn-lt"/>
              </a:rPr>
              <a:t>và</a:t>
            </a:r>
            <a:r>
              <a:rPr lang="en-US" sz="1800" dirty="0">
                <a:latin typeface="+mn-lt"/>
              </a:rPr>
              <a:t> </a:t>
            </a:r>
            <a:r>
              <a:rPr lang="en-US" sz="1800" dirty="0" err="1">
                <a:latin typeface="+mn-lt"/>
              </a:rPr>
              <a:t>hướng</a:t>
            </a:r>
            <a:r>
              <a:rPr lang="en-US" sz="1800" dirty="0">
                <a:latin typeface="+mn-lt"/>
              </a:rPr>
              <a:t> </a:t>
            </a:r>
            <a:r>
              <a:rPr lang="en-US" sz="1800" dirty="0" err="1">
                <a:latin typeface="+mn-lt"/>
              </a:rPr>
              <a:t>dẫn</a:t>
            </a:r>
            <a:r>
              <a:rPr lang="en-US" sz="1800" dirty="0">
                <a:latin typeface="+mn-lt"/>
              </a:rPr>
              <a:t> </a:t>
            </a:r>
            <a:r>
              <a:rPr lang="en-US" sz="1800" dirty="0" err="1">
                <a:latin typeface="+mn-lt"/>
              </a:rPr>
              <a:t>việc</a:t>
            </a:r>
            <a:r>
              <a:rPr lang="en-US" sz="1800" dirty="0">
                <a:latin typeface="+mn-lt"/>
              </a:rPr>
              <a:t> </a:t>
            </a:r>
            <a:r>
              <a:rPr lang="en-US" sz="1800" dirty="0" err="1">
                <a:latin typeface="+mn-lt"/>
              </a:rPr>
              <a:t>chọn</a:t>
            </a:r>
            <a:r>
              <a:rPr lang="en-US" sz="1800" dirty="0">
                <a:latin typeface="+mn-lt"/>
              </a:rPr>
              <a:t> chi </a:t>
            </a:r>
            <a:r>
              <a:rPr lang="en-US" sz="1800" dirty="0" err="1">
                <a:latin typeface="+mn-lt"/>
              </a:rPr>
              <a:t>tiết</a:t>
            </a:r>
            <a:r>
              <a:rPr lang="en-US" sz="1800" dirty="0">
                <a:latin typeface="+mn-lt"/>
              </a:rPr>
              <a:t> </a:t>
            </a:r>
            <a:r>
              <a:rPr lang="en-US" sz="1800" dirty="0" err="1">
                <a:latin typeface="+mn-lt"/>
              </a:rPr>
              <a:t>vị</a:t>
            </a:r>
            <a:r>
              <a:rPr lang="en-US" sz="1800" dirty="0">
                <a:latin typeface="+mn-lt"/>
              </a:rPr>
              <a:t> </a:t>
            </a:r>
            <a:r>
              <a:rPr lang="en-US" sz="1800" dirty="0" err="1">
                <a:latin typeface="+mn-lt"/>
              </a:rPr>
              <a:t>trí</a:t>
            </a:r>
            <a:r>
              <a:rPr lang="en-US" sz="1800" dirty="0">
                <a:latin typeface="+mn-lt"/>
              </a:rPr>
              <a:t> </a:t>
            </a:r>
            <a:r>
              <a:rPr lang="en-US" sz="1800" dirty="0" err="1">
                <a:latin typeface="+mn-lt"/>
              </a:rPr>
              <a:t>trong</a:t>
            </a:r>
            <a:r>
              <a:rPr lang="en-US" sz="1800" dirty="0">
                <a:latin typeface="+mn-lt"/>
              </a:rPr>
              <a:t> </a:t>
            </a:r>
            <a:r>
              <a:rPr lang="en-US" sz="1800" dirty="0" err="1">
                <a:latin typeface="+mn-lt"/>
              </a:rPr>
              <a:t>các</a:t>
            </a:r>
            <a:r>
              <a:rPr lang="en-US" sz="1800" dirty="0">
                <a:latin typeface="+mn-lt"/>
              </a:rPr>
              <a:t> </a:t>
            </a:r>
            <a:r>
              <a:rPr lang="en-US" sz="1800" dirty="0" err="1">
                <a:latin typeface="+mn-lt"/>
              </a:rPr>
              <a:t>đặc</a:t>
            </a:r>
            <a:r>
              <a:rPr lang="en-US" sz="1800" dirty="0">
                <a:latin typeface="+mn-lt"/>
              </a:rPr>
              <a:t> </a:t>
            </a:r>
            <a:r>
              <a:rPr lang="en-US" sz="1800" dirty="0" err="1">
                <a:latin typeface="+mn-lt"/>
              </a:rPr>
              <a:t>trưng</a:t>
            </a:r>
            <a:r>
              <a:rPr lang="en-US" sz="1800" dirty="0">
                <a:latin typeface="+mn-lt"/>
              </a:rPr>
              <a:t> </a:t>
            </a:r>
            <a:r>
              <a:rPr lang="en-US" sz="1800" dirty="0" err="1">
                <a:latin typeface="+mn-lt"/>
              </a:rPr>
              <a:t>cấp</a:t>
            </a:r>
            <a:r>
              <a:rPr lang="en-US" sz="1800" dirty="0">
                <a:latin typeface="+mn-lt"/>
              </a:rPr>
              <a:t> </a:t>
            </a:r>
            <a:r>
              <a:rPr lang="en-US" sz="1800" dirty="0" err="1">
                <a:latin typeface="+mn-lt"/>
              </a:rPr>
              <a:t>thấp</a:t>
            </a:r>
            <a:r>
              <a:rPr lang="en-US" sz="1800" dirty="0">
                <a:latin typeface="+mn-lt"/>
              </a:rPr>
              <a:t>.</a:t>
            </a:r>
          </a:p>
        </p:txBody>
      </p:sp>
      <p:pic>
        <p:nvPicPr>
          <p:cNvPr id="7" name="Picture 6"/>
          <p:cNvPicPr>
            <a:picLocks noChangeAspect="1"/>
          </p:cNvPicPr>
          <p:nvPr/>
        </p:nvPicPr>
        <p:blipFill>
          <a:blip r:embed="rId3"/>
          <a:stretch>
            <a:fillRect/>
          </a:stretch>
        </p:blipFill>
        <p:spPr>
          <a:xfrm>
            <a:off x="0" y="4776022"/>
            <a:ext cx="9144000" cy="11057"/>
          </a:xfrm>
          <a:prstGeom prst="rect">
            <a:avLst/>
          </a:prstGeom>
        </p:spPr>
      </p:pic>
      <p:sp>
        <p:nvSpPr>
          <p:cNvPr id="6" name="TextBox 5"/>
          <p:cNvSpPr txBox="1"/>
          <p:nvPr/>
        </p:nvSpPr>
        <p:spPr>
          <a:xfrm>
            <a:off x="542702" y="4855239"/>
            <a:ext cx="82538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200" dirty="0">
                <a:latin typeface="+mn-lt"/>
              </a:rPr>
              <a:t>Li, </a:t>
            </a:r>
            <a:r>
              <a:rPr lang="en-US" sz="1200" dirty="0" err="1">
                <a:latin typeface="+mn-lt"/>
              </a:rPr>
              <a:t>Hanchao</a:t>
            </a:r>
            <a:r>
              <a:rPr lang="en-US" sz="1200" dirty="0">
                <a:latin typeface="+mn-lt"/>
              </a:rPr>
              <a:t> et al. “Pyramid attention network for semantic segmentation”. </a:t>
            </a:r>
            <a:r>
              <a:rPr lang="en-US" sz="1200" dirty="0" err="1">
                <a:latin typeface="+mn-lt"/>
              </a:rPr>
              <a:t>arXiv</a:t>
            </a:r>
            <a:r>
              <a:rPr lang="en-US" sz="1200" dirty="0">
                <a:latin typeface="+mn-lt"/>
              </a:rPr>
              <a:t> preprint arXiv:1805.10180 (2018).</a:t>
            </a:r>
            <a:endParaRPr lang="en-US" dirty="0">
              <a:latin typeface="+mn-lt"/>
            </a:endParaRPr>
          </a:p>
        </p:txBody>
      </p:sp>
      <p:sp>
        <p:nvSpPr>
          <p:cNvPr id="13" name="TextBox 12"/>
          <p:cNvSpPr txBox="1"/>
          <p:nvPr/>
        </p:nvSpPr>
        <p:spPr>
          <a:xfrm>
            <a:off x="4807570" y="4045971"/>
            <a:ext cx="410347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i="1" err="1">
                <a:latin typeface="+mn-lt"/>
              </a:rPr>
              <a:t>Kiến</a:t>
            </a:r>
            <a:r>
              <a:rPr lang="en-US" sz="1600" i="1">
                <a:latin typeface="+mn-lt"/>
              </a:rPr>
              <a:t> </a:t>
            </a:r>
            <a:r>
              <a:rPr lang="en-US" sz="1600" i="1" err="1">
                <a:latin typeface="+mn-lt"/>
              </a:rPr>
              <a:t>trúc</a:t>
            </a:r>
            <a:r>
              <a:rPr lang="en-US" sz="1600" i="1">
                <a:latin typeface="+mn-lt"/>
              </a:rPr>
              <a:t> Global Attention </a:t>
            </a:r>
            <a:r>
              <a:rPr lang="en-US" sz="1600" i="1" err="1">
                <a:latin typeface="+mn-lt"/>
              </a:rPr>
              <a:t>Upsample</a:t>
            </a:r>
            <a:r>
              <a:rPr lang="en-US" sz="1600" i="1">
                <a:latin typeface="+mn-lt"/>
              </a:rPr>
              <a:t> (GAU)</a:t>
            </a:r>
          </a:p>
        </p:txBody>
      </p:sp>
      <p:sp>
        <p:nvSpPr>
          <p:cNvPr id="3" name="TextBox 2">
            <a:extLst>
              <a:ext uri="{FF2B5EF4-FFF2-40B4-BE49-F238E27FC236}">
                <a16:creationId xmlns:a16="http://schemas.microsoft.com/office/drawing/2014/main" id="{D535BEDF-6091-7688-8050-85D414CB81DC}"/>
              </a:ext>
            </a:extLst>
          </p:cNvPr>
          <p:cNvSpPr txBox="1"/>
          <p:nvPr/>
        </p:nvSpPr>
        <p:spPr>
          <a:xfrm>
            <a:off x="8732953" y="4104256"/>
            <a:ext cx="356188" cy="261610"/>
          </a:xfrm>
          <a:prstGeom prst="rect">
            <a:avLst/>
          </a:prstGeom>
          <a:noFill/>
        </p:spPr>
        <p:txBody>
          <a:bodyPr wrap="none" rtlCol="0">
            <a:spAutoFit/>
          </a:bodyPr>
          <a:lstStyle/>
          <a:p>
            <a:r>
              <a:rPr lang="vi-VN" sz="1050" dirty="0"/>
              <a:t>(1)</a:t>
            </a:r>
          </a:p>
        </p:txBody>
      </p:sp>
      <p:sp>
        <p:nvSpPr>
          <p:cNvPr id="5" name="TextBox 4">
            <a:extLst>
              <a:ext uri="{FF2B5EF4-FFF2-40B4-BE49-F238E27FC236}">
                <a16:creationId xmlns:a16="http://schemas.microsoft.com/office/drawing/2014/main" id="{0C724C28-E7B0-9138-BC27-2EBBFD6F72A8}"/>
              </a:ext>
            </a:extLst>
          </p:cNvPr>
          <p:cNvSpPr txBox="1"/>
          <p:nvPr/>
        </p:nvSpPr>
        <p:spPr>
          <a:xfrm>
            <a:off x="279075" y="4876838"/>
            <a:ext cx="356188" cy="261610"/>
          </a:xfrm>
          <a:prstGeom prst="rect">
            <a:avLst/>
          </a:prstGeom>
          <a:noFill/>
        </p:spPr>
        <p:txBody>
          <a:bodyPr wrap="none" rtlCol="0">
            <a:spAutoFit/>
          </a:bodyPr>
          <a:lstStyle/>
          <a:p>
            <a:r>
              <a:rPr lang="vi-VN" sz="1050" dirty="0"/>
              <a:t>(1)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oogle Shape;142;p17"/>
          <p:cNvGrpSpPr/>
          <p:nvPr/>
        </p:nvGrpSpPr>
        <p:grpSpPr>
          <a:xfrm>
            <a:off x="-1412275" y="229937"/>
            <a:ext cx="7485438" cy="535019"/>
            <a:chOff x="612950" y="2204240"/>
            <a:chExt cx="6674487" cy="731700"/>
          </a:xfrm>
        </p:grpSpPr>
        <p:sp>
          <p:nvSpPr>
            <p:cNvPr id="9"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3.</a:t>
              </a:r>
              <a:endParaRPr sz="1800" dirty="0">
                <a:solidFill>
                  <a:srgbClr val="0D5DDF"/>
                </a:solidFill>
                <a:latin typeface="+mn-lt"/>
                <a:ea typeface="Roboto Medium"/>
                <a:cs typeface="Roboto Medium"/>
                <a:sym typeface="Roboto Medium"/>
              </a:endParaRPr>
            </a:p>
          </p:txBody>
        </p:sp>
        <p:sp>
          <p:nvSpPr>
            <p:cNvPr id="10"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1"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vi-VN" sz="1800" dirty="0">
                  <a:solidFill>
                    <a:srgbClr val="FFFFFF"/>
                  </a:solidFill>
                  <a:latin typeface="+mn-lt"/>
                  <a:ea typeface="Roboto"/>
                  <a:cs typeface="Arial" panose="020B0604020202020204" pitchFamily="34" charset="0"/>
                </a:rPr>
                <a:t>KẾT QUẢ THỰC NGHIỆM</a:t>
              </a:r>
              <a:endParaRPr lang="en-US" sz="1800" dirty="0">
                <a:solidFill>
                  <a:srgbClr val="FFFFFF"/>
                </a:solidFill>
                <a:latin typeface="+mn-lt"/>
                <a:ea typeface="Roboto"/>
                <a:cs typeface="Arial" panose="020B0604020202020204" pitchFamily="34" charset="0"/>
              </a:endParaRPr>
            </a:p>
          </p:txBody>
        </p:sp>
      </p:grpSp>
      <p:sp>
        <p:nvSpPr>
          <p:cNvPr id="12"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TextBox 13"/>
          <p:cNvSpPr txBox="1"/>
          <p:nvPr/>
        </p:nvSpPr>
        <p:spPr>
          <a:xfrm>
            <a:off x="502919" y="811852"/>
            <a:ext cx="3432810" cy="577850"/>
          </a:xfrm>
          <a:prstGeom prst="rect">
            <a:avLst/>
          </a:prstGeom>
          <a:noFill/>
        </p:spPr>
        <p:txBody>
          <a:bodyPr wrap="square" lIns="91440" tIns="45720" rIns="91440" bIns="45720" anchor="t">
            <a:spAutoFit/>
          </a:bodyPr>
          <a:lstStyle/>
          <a:p>
            <a:pPr algn="ctr">
              <a:lnSpc>
                <a:spcPct val="150000"/>
              </a:lnSpc>
              <a:buSzPct val="100000"/>
            </a:pPr>
            <a:r>
              <a:rPr lang="vi-VN" sz="2400" dirty="0">
                <a:solidFill>
                  <a:srgbClr val="0070C0"/>
                </a:solidFill>
                <a:latin typeface="+mn-lt"/>
                <a:ea typeface="Tahoma" panose="020B0604030504040204"/>
                <a:cs typeface="Tahoma" panose="020B0604030504040204"/>
              </a:rPr>
              <a:t>Cài đặt thực nghiệm</a:t>
            </a:r>
            <a:endParaRPr lang="en-US" sz="2400" dirty="0">
              <a:solidFill>
                <a:srgbClr val="0070C0"/>
              </a:solidFill>
              <a:latin typeface="+mn-lt"/>
              <a:ea typeface="Tahoma" panose="020B0604030504040204"/>
              <a:cs typeface="Tahoma" panose="020B0604030504040204"/>
            </a:endParaRPr>
          </a:p>
        </p:txBody>
      </p:sp>
      <p:sp>
        <p:nvSpPr>
          <p:cNvPr id="16" name="TextBox 15"/>
          <p:cNvSpPr txBox="1"/>
          <p:nvPr/>
        </p:nvSpPr>
        <p:spPr>
          <a:xfrm>
            <a:off x="796314" y="1486138"/>
            <a:ext cx="7899662" cy="3291840"/>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Ø"/>
            </a:pPr>
            <a:r>
              <a:rPr lang="vi-VN" sz="1600" b="1" dirty="0">
                <a:solidFill>
                  <a:sysClr val="windowText" lastClr="000000"/>
                </a:solidFill>
                <a:latin typeface="+mn-lt"/>
                <a:ea typeface="Tahoma" panose="020B0604030504040204"/>
                <a:cs typeface="Tahoma" panose="020B0604030504040204"/>
              </a:rPr>
              <a:t>Khởi tạo trọng số </a:t>
            </a:r>
            <a:r>
              <a:rPr lang="vi-VN" sz="1600" dirty="0">
                <a:solidFill>
                  <a:sysClr val="windowText" lastClr="000000"/>
                </a:solidFill>
                <a:latin typeface="+mn-lt"/>
                <a:ea typeface="Tahoma" panose="020B0604030504040204"/>
                <a:cs typeface="Tahoma" panose="020B0604030504040204"/>
              </a:rPr>
              <a:t>từ mô hình đã được pre-trained trên tập IMAGENET 1K-V2.</a:t>
            </a:r>
          </a:p>
          <a:p>
            <a:pPr marL="285750" indent="-285750">
              <a:buFont typeface="Wingdings" panose="05000000000000000000" pitchFamily="2" charset="2"/>
              <a:buChar char="Ø"/>
            </a:pPr>
            <a:endParaRPr lang="vi-VN" sz="1600" dirty="0">
              <a:solidFill>
                <a:sysClr val="windowText" lastClr="000000"/>
              </a:solidFill>
              <a:latin typeface="+mn-lt"/>
              <a:ea typeface="Tahoma" panose="020B0604030504040204"/>
              <a:cs typeface="Tahoma" panose="020B0604030504040204"/>
            </a:endParaRPr>
          </a:p>
          <a:p>
            <a:pPr marL="285750" indent="-285750">
              <a:buFont typeface="Wingdings" panose="05000000000000000000" pitchFamily="2" charset="2"/>
              <a:buChar char="Ø"/>
            </a:pPr>
            <a:r>
              <a:rPr lang="vi-VN" sz="1600" dirty="0">
                <a:solidFill>
                  <a:sysClr val="windowText" lastClr="000000"/>
                </a:solidFill>
                <a:latin typeface="+mn-lt"/>
                <a:ea typeface="Tahoma" panose="020B0604030504040204"/>
                <a:cs typeface="Tahoma" panose="020B0604030504040204"/>
              </a:rPr>
              <a:t>Hàm mất mát là </a:t>
            </a:r>
            <a:r>
              <a:rPr lang="vi-VN" sz="1600" b="1" dirty="0">
                <a:solidFill>
                  <a:sysClr val="windowText" lastClr="000000"/>
                </a:solidFill>
                <a:latin typeface="+mn-lt"/>
                <a:ea typeface="Tahoma" panose="020B0604030504040204"/>
                <a:cs typeface="Tahoma" panose="020B0604030504040204"/>
              </a:rPr>
              <a:t>Cross-Entropy Loss</a:t>
            </a:r>
          </a:p>
          <a:p>
            <a:pPr marL="285750" indent="-285750">
              <a:buFont typeface="Wingdings" panose="05000000000000000000" pitchFamily="2" charset="2"/>
              <a:buChar char="Ø"/>
            </a:pPr>
            <a:endParaRPr lang="vi-VN" sz="1600" b="1" dirty="0">
              <a:solidFill>
                <a:sysClr val="windowText" lastClr="000000"/>
              </a:solidFill>
              <a:latin typeface="+mn-lt"/>
              <a:ea typeface="Tahoma" panose="020B0604030504040204"/>
              <a:cs typeface="Tahoma" panose="020B0604030504040204"/>
            </a:endParaRPr>
          </a:p>
          <a:p>
            <a:pPr marL="285750" indent="-285750">
              <a:buFont typeface="Wingdings" panose="05000000000000000000" pitchFamily="2" charset="2"/>
              <a:buChar char="Ø"/>
            </a:pPr>
            <a:r>
              <a:rPr lang="vi-VN" sz="1600" dirty="0">
                <a:solidFill>
                  <a:sysClr val="windowText" lastClr="000000"/>
                </a:solidFill>
                <a:latin typeface="+mn-lt"/>
                <a:ea typeface="Tahoma" panose="020B0604030504040204"/>
                <a:cs typeface="Tahoma" panose="020B0604030504040204"/>
              </a:rPr>
              <a:t>Metric là </a:t>
            </a:r>
            <a:r>
              <a:rPr lang="vi-VN" sz="1600" b="1" dirty="0">
                <a:solidFill>
                  <a:sysClr val="windowText" lastClr="000000"/>
                </a:solidFill>
                <a:latin typeface="+mn-lt"/>
                <a:ea typeface="Tahoma" panose="020B0604030504040204"/>
                <a:cs typeface="Tahoma" panose="020B0604030504040204"/>
              </a:rPr>
              <a:t>Mean IoU </a:t>
            </a:r>
            <a:r>
              <a:rPr lang="vi-VN" sz="1600" dirty="0">
                <a:solidFill>
                  <a:sysClr val="windowText" lastClr="000000"/>
                </a:solidFill>
                <a:latin typeface="+mn-lt"/>
                <a:ea typeface="Tahoma" panose="020B0604030504040204"/>
                <a:cs typeface="Tahoma" panose="020B0604030504040204"/>
              </a:rPr>
              <a:t>(</a:t>
            </a:r>
            <a:r>
              <a:rPr lang="vi-VN" sz="1600" b="0" i="0" dirty="0">
                <a:solidFill>
                  <a:srgbClr val="080A13"/>
                </a:solidFill>
                <a:effectLst/>
                <a:latin typeface="+mn-lt"/>
              </a:rPr>
              <a:t>Intersection over Union</a:t>
            </a:r>
            <a:r>
              <a:rPr lang="vi-VN" sz="1600" dirty="0">
                <a:solidFill>
                  <a:srgbClr val="080A13"/>
                </a:solidFill>
                <a:latin typeface="+mn-lt"/>
              </a:rPr>
              <a:t>).</a:t>
            </a:r>
          </a:p>
          <a:p>
            <a:pPr marL="285750" indent="-285750">
              <a:buFont typeface="Wingdings" panose="05000000000000000000" pitchFamily="2" charset="2"/>
              <a:buChar char="Ø"/>
            </a:pPr>
            <a:endParaRPr lang="vi-VN" sz="1600" dirty="0">
              <a:solidFill>
                <a:srgbClr val="080A13"/>
              </a:solidFill>
              <a:latin typeface="+mn-lt"/>
            </a:endParaRPr>
          </a:p>
          <a:p>
            <a:pPr marL="285750" indent="-285750">
              <a:buFont typeface="Wingdings" panose="05000000000000000000" pitchFamily="2" charset="2"/>
              <a:buChar char="Ø"/>
            </a:pPr>
            <a:r>
              <a:rPr lang="vi-VN" sz="1600" dirty="0">
                <a:solidFill>
                  <a:sysClr val="windowText" lastClr="000000"/>
                </a:solidFill>
                <a:latin typeface="+mn-lt"/>
                <a:ea typeface="Tahoma" panose="020B0604030504040204"/>
                <a:cs typeface="Tahoma" panose="020B0604030504040204"/>
              </a:rPr>
              <a:t>Sử dụng phương pháp kiểm thử: Chọn mô hình ở thời điểm có </a:t>
            </a:r>
            <a:r>
              <a:rPr lang="vi-VN" sz="1600" b="1" dirty="0">
                <a:solidFill>
                  <a:sysClr val="windowText" lastClr="000000"/>
                </a:solidFill>
                <a:latin typeface="+mn-lt"/>
                <a:ea typeface="Tahoma" panose="020B0604030504040204"/>
                <a:cs typeface="Tahoma" panose="020B0604030504040204"/>
              </a:rPr>
              <a:t>độ chính xác cao nhất</a:t>
            </a:r>
            <a:r>
              <a:rPr lang="vi-VN" sz="1600" dirty="0">
                <a:solidFill>
                  <a:sysClr val="windowText" lastClr="000000"/>
                </a:solidFill>
                <a:latin typeface="+mn-lt"/>
                <a:ea typeface="Tahoma" panose="020B0604030504040204"/>
                <a:cs typeface="Tahoma" panose="020B0604030504040204"/>
              </a:rPr>
              <a:t> trên tập kiểm thử.</a:t>
            </a:r>
          </a:p>
          <a:p>
            <a:pPr marL="285750" indent="-285750">
              <a:buFont typeface="Wingdings" panose="05000000000000000000" pitchFamily="2" charset="2"/>
              <a:buChar char="Ø"/>
            </a:pPr>
            <a:endParaRPr lang="vi-VN" sz="1600" dirty="0">
              <a:solidFill>
                <a:sysClr val="windowText" lastClr="000000"/>
              </a:solidFill>
              <a:latin typeface="+mn-lt"/>
              <a:ea typeface="Tahoma" panose="020B0604030504040204"/>
              <a:cs typeface="Tahoma" panose="020B0604030504040204"/>
            </a:endParaRPr>
          </a:p>
          <a:p>
            <a:pPr marL="285750" indent="-285750">
              <a:buFont typeface="Wingdings" panose="05000000000000000000" pitchFamily="2" charset="2"/>
              <a:buChar char="Ø"/>
            </a:pPr>
            <a:r>
              <a:rPr lang="vi-VN" sz="1600" dirty="0">
                <a:solidFill>
                  <a:sysClr val="windowText" lastClr="000000"/>
                </a:solidFill>
                <a:latin typeface="+mn-lt"/>
                <a:ea typeface="Tahoma" panose="020B0604030504040204"/>
                <a:cs typeface="Tahoma" panose="020B0604030504040204"/>
              </a:rPr>
              <a:t>Sử dụng các phương pháp </a:t>
            </a:r>
            <a:r>
              <a:rPr lang="vi-VN" sz="1600" b="1" cap="all" dirty="0">
                <a:solidFill>
                  <a:srgbClr val="212529"/>
                </a:solidFill>
                <a:effectLst/>
                <a:latin typeface="+mn-lt"/>
              </a:rPr>
              <a:t>CUDA AUTOMATIC MIXED PRECISION </a:t>
            </a:r>
            <a:r>
              <a:rPr lang="vi-VN" sz="1600" dirty="0">
                <a:solidFill>
                  <a:srgbClr val="212529"/>
                </a:solidFill>
                <a:effectLst/>
                <a:latin typeface="+mn-lt"/>
              </a:rPr>
              <a:t>l</a:t>
            </a:r>
            <a:r>
              <a:rPr lang="vi-VN" sz="1600" dirty="0">
                <a:latin typeface="+mn-lt"/>
              </a:rPr>
              <a:t>inh hoạt giữa FP16 và FP32 trên GPU nhằm giảm Vram sử dụng và tăng tốc độ huấn luyện.</a:t>
            </a:r>
            <a:endParaRPr lang="vi-VN" sz="1600" dirty="0">
              <a:solidFill>
                <a:sysClr val="windowText" lastClr="000000"/>
              </a:solidFill>
              <a:latin typeface="+mn-lt"/>
              <a:ea typeface="Tahoma" panose="020B0604030504040204"/>
              <a:cs typeface="Tahoma" panose="020B0604030504040204"/>
            </a:endParaRPr>
          </a:p>
          <a:p>
            <a:pPr marL="285750" indent="-285750">
              <a:buFont typeface="Wingdings" panose="05000000000000000000" pitchFamily="2" charset="2"/>
              <a:buChar char="Ø"/>
            </a:pPr>
            <a:endParaRPr lang="vi-VN" sz="1600" dirty="0">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oogle Shape;142;p17"/>
          <p:cNvGrpSpPr/>
          <p:nvPr/>
        </p:nvGrpSpPr>
        <p:grpSpPr>
          <a:xfrm>
            <a:off x="-1412275" y="229937"/>
            <a:ext cx="7485438" cy="535019"/>
            <a:chOff x="612950" y="2204240"/>
            <a:chExt cx="6674487" cy="731700"/>
          </a:xfrm>
        </p:grpSpPr>
        <p:sp>
          <p:nvSpPr>
            <p:cNvPr id="14" name="Google Shape;143;p17"/>
            <p:cNvSpPr txBox="1"/>
            <p:nvPr/>
          </p:nvSpPr>
          <p:spPr>
            <a:xfrm>
              <a:off x="612950" y="2254466"/>
              <a:ext cx="1866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dirty="0">
                  <a:solidFill>
                    <a:srgbClr val="0D5DDF"/>
                  </a:solidFill>
                  <a:latin typeface="+mn-lt"/>
                  <a:ea typeface="Roboto Medium"/>
                  <a:cs typeface="Roboto Medium"/>
                  <a:sym typeface="Roboto Medium"/>
                </a:rPr>
                <a:t>3.</a:t>
              </a:r>
              <a:endParaRPr sz="1800" dirty="0">
                <a:solidFill>
                  <a:srgbClr val="0D5DDF"/>
                </a:solidFill>
                <a:latin typeface="+mn-lt"/>
                <a:ea typeface="Roboto Medium"/>
                <a:cs typeface="Roboto Medium"/>
                <a:sym typeface="Roboto Medium"/>
              </a:endParaRPr>
            </a:p>
          </p:txBody>
        </p:sp>
        <p:sp>
          <p:nvSpPr>
            <p:cNvPr id="15" name="Google Shape;144;p17"/>
            <p:cNvSpPr/>
            <p:nvPr/>
          </p:nvSpPr>
          <p:spPr>
            <a:xfrm>
              <a:off x="2576838" y="2204240"/>
              <a:ext cx="47106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6" name="Google Shape;145;p17"/>
            <p:cNvSpPr txBox="1"/>
            <p:nvPr/>
          </p:nvSpPr>
          <p:spPr>
            <a:xfrm>
              <a:off x="2914388" y="2410805"/>
              <a:ext cx="3849900" cy="330600"/>
            </a:xfrm>
            <a:prstGeom prst="rect">
              <a:avLst/>
            </a:prstGeom>
            <a:noFill/>
            <a:ln>
              <a:noFill/>
            </a:ln>
          </p:spPr>
          <p:txBody>
            <a:bodyPr spcFirstLastPara="1" wrap="square" lIns="91425" tIns="45700" rIns="91425" bIns="45700" anchor="ctr" anchorCtr="0">
              <a:noAutofit/>
            </a:bodyPr>
            <a:lstStyle/>
            <a:p>
              <a:pPr algn="ctr">
                <a:lnSpc>
                  <a:spcPct val="115000"/>
                </a:lnSpc>
              </a:pPr>
              <a:r>
                <a:rPr lang="vi-VN" sz="1800" dirty="0">
                  <a:solidFill>
                    <a:srgbClr val="FFFFFF"/>
                  </a:solidFill>
                  <a:latin typeface="+mn-lt"/>
                  <a:ea typeface="Roboto"/>
                  <a:cs typeface="Arial" panose="020B0604020202020204" pitchFamily="34" charset="0"/>
                </a:rPr>
                <a:t>KẾT QUẢ THỰC NGHIỆM</a:t>
              </a:r>
              <a:endParaRPr lang="en-US" sz="1800" dirty="0">
                <a:solidFill>
                  <a:srgbClr val="FFFFFF"/>
                </a:solidFill>
                <a:latin typeface="+mn-lt"/>
                <a:ea typeface="Roboto"/>
                <a:cs typeface="Arial" panose="020B0604020202020204" pitchFamily="34" charset="0"/>
              </a:endParaRPr>
            </a:p>
          </p:txBody>
        </p:sp>
      </p:grpSp>
      <p:sp>
        <p:nvSpPr>
          <p:cNvPr id="17" name="Google Shape;146;p17"/>
          <p:cNvSpPr/>
          <p:nvPr/>
        </p:nvSpPr>
        <p:spPr>
          <a:xfrm>
            <a:off x="279075" y="26660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8" name="TextBox 17"/>
          <p:cNvSpPr txBox="1"/>
          <p:nvPr/>
        </p:nvSpPr>
        <p:spPr>
          <a:xfrm>
            <a:off x="36830" y="833120"/>
            <a:ext cx="5374640" cy="645160"/>
          </a:xfrm>
          <a:prstGeom prst="rect">
            <a:avLst/>
          </a:prstGeom>
          <a:noFill/>
        </p:spPr>
        <p:txBody>
          <a:bodyPr wrap="square" lIns="91440" tIns="45720" rIns="91440" bIns="45720" anchor="t">
            <a:spAutoFit/>
          </a:bodyPr>
          <a:lstStyle/>
          <a:p>
            <a:pPr algn="ctr">
              <a:lnSpc>
                <a:spcPct val="150000"/>
              </a:lnSpc>
              <a:buSzPct val="100000"/>
            </a:pPr>
            <a:r>
              <a:rPr lang="vi-VN" sz="2400" b="1" dirty="0">
                <a:solidFill>
                  <a:srgbClr val="0070C0"/>
                </a:solidFill>
                <a:latin typeface="+mn-lt"/>
                <a:ea typeface="Tahoma" panose="020B0604030504040204"/>
                <a:cs typeface="Tahoma" panose="020B0604030504040204"/>
              </a:rPr>
              <a:t>Cài </a:t>
            </a:r>
            <a:r>
              <a:rPr lang="vi-VN" sz="2400" b="1">
                <a:solidFill>
                  <a:srgbClr val="0070C0"/>
                </a:solidFill>
                <a:latin typeface="+mn-lt"/>
                <a:ea typeface="Tahoma" panose="020B0604030504040204"/>
                <a:cs typeface="Tahoma" panose="020B0604030504040204"/>
              </a:rPr>
              <a:t>đặt tăng cường dữ liệu</a:t>
            </a:r>
            <a:endParaRPr lang="en-US" sz="2400" b="1" dirty="0">
              <a:solidFill>
                <a:srgbClr val="0070C0"/>
              </a:solidFill>
              <a:latin typeface="+mn-lt"/>
              <a:ea typeface="Tahoma" panose="020B0604030504040204"/>
              <a:cs typeface="Tahoma" panose="020B0604030504040204"/>
            </a:endParaRPr>
          </a:p>
        </p:txBody>
      </p:sp>
      <p:pic>
        <p:nvPicPr>
          <p:cNvPr id="22" name="Picture 21"/>
          <p:cNvPicPr>
            <a:picLocks noChangeAspect="1"/>
          </p:cNvPicPr>
          <p:nvPr/>
        </p:nvPicPr>
        <p:blipFill>
          <a:blip r:embed="rId2"/>
          <a:stretch>
            <a:fillRect/>
          </a:stretch>
        </p:blipFill>
        <p:spPr>
          <a:xfrm>
            <a:off x="3560475" y="2392922"/>
            <a:ext cx="5186333" cy="2270295"/>
          </a:xfrm>
          <a:prstGeom prst="rect">
            <a:avLst/>
          </a:prstGeom>
        </p:spPr>
      </p:pic>
      <p:sp>
        <p:nvSpPr>
          <p:cNvPr id="23" name="TextBox 22"/>
          <p:cNvSpPr txBox="1"/>
          <p:nvPr/>
        </p:nvSpPr>
        <p:spPr>
          <a:xfrm>
            <a:off x="726090" y="1546069"/>
            <a:ext cx="3867499" cy="1198880"/>
          </a:xfrm>
          <a:prstGeom prst="rect">
            <a:avLst/>
          </a:prstGeom>
          <a:noFill/>
        </p:spPr>
        <p:txBody>
          <a:bodyPr wrap="square" rtlCol="0">
            <a:spAutoFit/>
          </a:bodyPr>
          <a:lstStyle/>
          <a:p>
            <a:r>
              <a:rPr lang="vi-VN" sz="1800" dirty="0">
                <a:latin typeface="+mn-lt"/>
              </a:rPr>
              <a:t>Thực hiện tăng cường dữ liệu trong quá trình huấn luyện bằng các phương pháp sau : xoay, lật, Super pixel, Elastic transfrom.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9;p14"/>
          <p:cNvSpPr/>
          <p:nvPr/>
        </p:nvSpPr>
        <p:spPr>
          <a:xfrm>
            <a:off x="760970" y="166490"/>
            <a:ext cx="5283334" cy="535019"/>
          </a:xfrm>
          <a:prstGeom prst="rect">
            <a:avLst/>
          </a:prstGeom>
          <a:solidFill>
            <a:srgbClr val="0E65F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6" name="Google Shape;99;p14"/>
          <p:cNvSpPr/>
          <p:nvPr/>
        </p:nvSpPr>
        <p:spPr>
          <a:xfrm>
            <a:off x="208515" y="20042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TextBox 6"/>
          <p:cNvSpPr txBox="1"/>
          <p:nvPr/>
        </p:nvSpPr>
        <p:spPr>
          <a:xfrm>
            <a:off x="267969" y="254271"/>
            <a:ext cx="6072414"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chemeClr val="accent4">
                    <a:lumMod val="75000"/>
                  </a:schemeClr>
                </a:solidFill>
                <a:latin typeface="+mn-lt"/>
              </a:rPr>
              <a:t>3.                         </a:t>
            </a:r>
            <a:r>
              <a:rPr lang="en-US" sz="1800" dirty="0">
                <a:solidFill>
                  <a:schemeClr val="bg1"/>
                </a:solidFill>
                <a:latin typeface="+mn-lt"/>
              </a:rPr>
              <a:t>KẾT QUẢ THỰC NGHIỆM</a:t>
            </a:r>
            <a:endParaRPr lang="en-US" sz="1800" b="1" dirty="0">
              <a:solidFill>
                <a:schemeClr val="bg1"/>
              </a:solidFill>
              <a:latin typeface="+mn-lt"/>
            </a:endParaRPr>
          </a:p>
        </p:txBody>
      </p:sp>
      <p:pic>
        <p:nvPicPr>
          <p:cNvPr id="3" name="Picture 2" descr="A graph of a train and validate loss&#10;&#10;Description automatically generated"/>
          <p:cNvPicPr>
            <a:picLocks noChangeAspect="1"/>
          </p:cNvPicPr>
          <p:nvPr/>
        </p:nvPicPr>
        <p:blipFill>
          <a:blip r:embed="rId2"/>
          <a:stretch>
            <a:fillRect/>
          </a:stretch>
        </p:blipFill>
        <p:spPr>
          <a:xfrm>
            <a:off x="0" y="1609725"/>
            <a:ext cx="5124450" cy="2705100"/>
          </a:xfrm>
          <a:prstGeom prst="rect">
            <a:avLst/>
          </a:prstGeom>
        </p:spPr>
      </p:pic>
      <p:sp>
        <p:nvSpPr>
          <p:cNvPr id="8" name="TextBox 4"/>
          <p:cNvSpPr txBox="1"/>
          <p:nvPr/>
        </p:nvSpPr>
        <p:spPr>
          <a:xfrm>
            <a:off x="5415642" y="1612248"/>
            <a:ext cx="3566433" cy="2699264"/>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spcAft>
                <a:spcPts val="600"/>
              </a:spcAft>
            </a:pPr>
            <a:r>
              <a:rPr lang="en-US" sz="1800" b="1" kern="1200" dirty="0">
                <a:solidFill>
                  <a:schemeClr val="accent1"/>
                </a:solidFill>
                <a:latin typeface="+mn-lt"/>
                <a:ea typeface="+mn-ea"/>
                <a:cs typeface="+mn-cs"/>
              </a:rPr>
              <a:t>Loss </a:t>
            </a:r>
            <a:r>
              <a:rPr lang="en-US" sz="1800" b="1" kern="1200" dirty="0" err="1">
                <a:solidFill>
                  <a:schemeClr val="accent1"/>
                </a:solidFill>
                <a:latin typeface="+mn-lt"/>
                <a:ea typeface="+mn-ea"/>
                <a:cs typeface="+mn-cs"/>
              </a:rPr>
              <a:t>trong</a:t>
            </a:r>
            <a:r>
              <a:rPr lang="en-US" sz="1800" b="1" kern="1200" dirty="0">
                <a:solidFill>
                  <a:schemeClr val="accent1"/>
                </a:solidFill>
                <a:latin typeface="+mn-lt"/>
                <a:ea typeface="+mn-ea"/>
                <a:cs typeface="+mn-cs"/>
              </a:rPr>
              <a:t> </a:t>
            </a:r>
            <a:r>
              <a:rPr lang="en-US" sz="1800" b="1" kern="1200" dirty="0" err="1">
                <a:solidFill>
                  <a:schemeClr val="accent1"/>
                </a:solidFill>
                <a:latin typeface="+mn-lt"/>
                <a:ea typeface="+mn-ea"/>
                <a:cs typeface="+mn-cs"/>
              </a:rPr>
              <a:t>quá</a:t>
            </a:r>
            <a:r>
              <a:rPr lang="en-US" sz="1800" b="1" kern="1200" dirty="0">
                <a:solidFill>
                  <a:schemeClr val="accent1"/>
                </a:solidFill>
                <a:latin typeface="+mn-lt"/>
                <a:ea typeface="+mn-ea"/>
                <a:cs typeface="+mn-cs"/>
              </a:rPr>
              <a:t> </a:t>
            </a:r>
            <a:r>
              <a:rPr lang="en-US" sz="1800" b="1" kern="1200" dirty="0" err="1">
                <a:solidFill>
                  <a:schemeClr val="accent1"/>
                </a:solidFill>
                <a:latin typeface="+mn-lt"/>
                <a:ea typeface="+mn-ea"/>
                <a:cs typeface="+mn-cs"/>
              </a:rPr>
              <a:t>trình</a:t>
            </a:r>
            <a:r>
              <a:rPr lang="en-US" sz="1800" b="1" kern="1200" dirty="0">
                <a:solidFill>
                  <a:schemeClr val="accent1"/>
                </a:solidFill>
                <a:latin typeface="+mn-lt"/>
                <a:ea typeface="+mn-ea"/>
                <a:cs typeface="+mn-cs"/>
              </a:rPr>
              <a:t> </a:t>
            </a:r>
            <a:r>
              <a:rPr lang="en-US" sz="1800" b="1" kern="1200" dirty="0" err="1">
                <a:solidFill>
                  <a:schemeClr val="accent1"/>
                </a:solidFill>
                <a:latin typeface="+mn-lt"/>
                <a:ea typeface="+mn-ea"/>
                <a:cs typeface="+mn-cs"/>
              </a:rPr>
              <a:t>huấn</a:t>
            </a:r>
            <a:r>
              <a:rPr lang="en-US" sz="1800" b="1" kern="1200" dirty="0">
                <a:solidFill>
                  <a:schemeClr val="accent1"/>
                </a:solidFill>
                <a:latin typeface="+mn-lt"/>
                <a:ea typeface="+mn-ea"/>
                <a:cs typeface="+mn-cs"/>
              </a:rPr>
              <a:t> </a:t>
            </a:r>
            <a:r>
              <a:rPr lang="en-US" sz="1800" b="1" kern="1200" dirty="0" err="1">
                <a:solidFill>
                  <a:schemeClr val="accent1"/>
                </a:solidFill>
                <a:latin typeface="+mn-lt"/>
                <a:ea typeface="+mn-ea"/>
                <a:cs typeface="+mn-cs"/>
              </a:rPr>
              <a:t>luyện</a:t>
            </a:r>
            <a:r>
              <a:rPr lang="en-US" sz="1800" b="1" kern="1200" dirty="0">
                <a:solidFill>
                  <a:schemeClr val="accent1"/>
                </a:solidFill>
                <a:latin typeface="+mn-lt"/>
                <a:ea typeface="+mn-ea"/>
                <a:cs typeface="+mn-cs"/>
              </a:rPr>
              <a:t> </a:t>
            </a:r>
            <a:r>
              <a:rPr lang="en-US" sz="1800" b="1" kern="1200" dirty="0" err="1">
                <a:solidFill>
                  <a:schemeClr val="accent1"/>
                </a:solidFill>
                <a:latin typeface="+mn-lt"/>
                <a:ea typeface="+mn-ea"/>
                <a:cs typeface="+mn-cs"/>
              </a:rPr>
              <a:t>được</a:t>
            </a:r>
            <a:r>
              <a:rPr lang="en-US" sz="1800" b="1" kern="1200" dirty="0">
                <a:solidFill>
                  <a:schemeClr val="accent1"/>
                </a:solidFill>
                <a:latin typeface="+mn-lt"/>
                <a:ea typeface="+mn-ea"/>
                <a:cs typeface="+mn-cs"/>
              </a:rPr>
              <a:t> setup </a:t>
            </a:r>
            <a:r>
              <a:rPr lang="en-US" sz="1800" b="1" kern="1200" dirty="0" err="1">
                <a:solidFill>
                  <a:schemeClr val="accent1"/>
                </a:solidFill>
                <a:latin typeface="+mn-lt"/>
                <a:ea typeface="+mn-ea"/>
                <a:cs typeface="+mn-cs"/>
              </a:rPr>
              <a:t>với</a:t>
            </a:r>
            <a:r>
              <a:rPr lang="en-US" sz="1800" b="1" kern="1200" dirty="0">
                <a:solidFill>
                  <a:schemeClr val="accent1"/>
                </a:solidFill>
                <a:latin typeface="+mn-lt"/>
                <a:ea typeface="+mn-ea"/>
                <a:cs typeface="+mn-cs"/>
              </a:rPr>
              <a:t>:</a:t>
            </a:r>
            <a:endParaRPr lang="en-US" sz="1800" b="1" kern="1200" dirty="0">
              <a:solidFill>
                <a:schemeClr val="accent1"/>
              </a:solidFill>
              <a:latin typeface="+mn-lt"/>
              <a:ea typeface="+mn-ea"/>
            </a:endParaRPr>
          </a:p>
          <a:p>
            <a:pPr>
              <a:lnSpc>
                <a:spcPct val="90000"/>
              </a:lnSpc>
              <a:spcAft>
                <a:spcPts val="600"/>
              </a:spcAft>
            </a:pPr>
            <a:endParaRPr lang="en-US" sz="1800" b="1" kern="1200" dirty="0">
              <a:solidFill>
                <a:schemeClr val="accent1"/>
              </a:solidFill>
              <a:latin typeface="+mn-lt"/>
              <a:ea typeface="+mn-ea"/>
              <a:cs typeface="+mn-cs"/>
            </a:endParaRPr>
          </a:p>
          <a:p>
            <a:pPr marL="57150" indent="-285750">
              <a:lnSpc>
                <a:spcPct val="90000"/>
              </a:lnSpc>
              <a:spcAft>
                <a:spcPts val="600"/>
              </a:spcAft>
              <a:buFont typeface="Wingdings" panose="05000000000000000000"/>
              <a:buChar char="ü"/>
            </a:pPr>
            <a:r>
              <a:rPr lang="en-US" sz="1800" kern="1200" dirty="0">
                <a:solidFill>
                  <a:schemeClr val="accent1"/>
                </a:solidFill>
                <a:latin typeface="+mn-lt"/>
                <a:ea typeface="+mn-ea"/>
                <a:cs typeface="+mn-cs"/>
              </a:rPr>
              <a:t>Learning rate: 0.01</a:t>
            </a:r>
            <a:endParaRPr lang="en-US" sz="1800" kern="1200" dirty="0">
              <a:solidFill>
                <a:schemeClr val="accent1"/>
              </a:solidFill>
              <a:latin typeface="+mn-lt"/>
              <a:ea typeface="+mn-ea"/>
            </a:endParaRPr>
          </a:p>
          <a:p>
            <a:pPr marL="57150" indent="-285750">
              <a:lnSpc>
                <a:spcPct val="90000"/>
              </a:lnSpc>
              <a:spcAft>
                <a:spcPts val="600"/>
              </a:spcAft>
              <a:buFont typeface="Wingdings" panose="05000000000000000000"/>
              <a:buChar char="ü"/>
            </a:pPr>
            <a:r>
              <a:rPr lang="en-US" sz="1800" kern="1200" dirty="0" err="1">
                <a:solidFill>
                  <a:schemeClr val="accent1"/>
                </a:solidFill>
                <a:latin typeface="+mn-lt"/>
                <a:ea typeface="+mn-ea"/>
                <a:cs typeface="+mn-cs"/>
              </a:rPr>
              <a:t>Thuật</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toán</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tối</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ưu</a:t>
            </a:r>
            <a:r>
              <a:rPr lang="en-US" sz="1800" kern="1200" dirty="0">
                <a:solidFill>
                  <a:schemeClr val="accent1"/>
                </a:solidFill>
                <a:latin typeface="+mn-lt"/>
                <a:ea typeface="+mn-ea"/>
                <a:cs typeface="+mn-cs"/>
              </a:rPr>
              <a:t>: SGD</a:t>
            </a:r>
            <a:endParaRPr lang="en-US" sz="1800" kern="1200" dirty="0">
              <a:solidFill>
                <a:schemeClr val="accent1"/>
              </a:solidFill>
              <a:latin typeface="+mn-lt"/>
              <a:ea typeface="+mn-ea"/>
            </a:endParaRPr>
          </a:p>
          <a:p>
            <a:pPr marL="57150" indent="-285750">
              <a:lnSpc>
                <a:spcPct val="90000"/>
              </a:lnSpc>
              <a:spcAft>
                <a:spcPts val="600"/>
              </a:spcAft>
              <a:buFont typeface="Wingdings" panose="05000000000000000000"/>
              <a:buChar char="ü"/>
            </a:pPr>
            <a:r>
              <a:rPr lang="en-US" sz="1800" kern="1200" dirty="0">
                <a:solidFill>
                  <a:schemeClr val="accent1"/>
                </a:solidFill>
                <a:latin typeface="+mn-lt"/>
                <a:ea typeface="+mn-ea"/>
                <a:cs typeface="+mn-cs"/>
              </a:rPr>
              <a:t>Weight decay: 1e</a:t>
            </a:r>
            <a:r>
              <a:rPr lang="en-US" sz="1800" kern="1200" baseline="30000" dirty="0">
                <a:solidFill>
                  <a:schemeClr val="accent1"/>
                </a:solidFill>
                <a:latin typeface="+mn-lt"/>
                <a:ea typeface="+mn-ea"/>
                <a:cs typeface="+mn-cs"/>
              </a:rPr>
              <a:t>-4</a:t>
            </a:r>
            <a:endParaRPr lang="en-US" sz="1800" kern="1200" baseline="30000" dirty="0">
              <a:solidFill>
                <a:schemeClr val="accent1"/>
              </a:solidFill>
              <a:latin typeface="+mn-lt"/>
              <a:ea typeface="+mn-ea"/>
            </a:endParaRPr>
          </a:p>
          <a:p>
            <a:pPr marL="57150" indent="-285750">
              <a:lnSpc>
                <a:spcPct val="90000"/>
              </a:lnSpc>
              <a:spcAft>
                <a:spcPts val="600"/>
              </a:spcAft>
              <a:buFont typeface="Wingdings" panose="05000000000000000000"/>
              <a:buChar char="ü"/>
            </a:pPr>
            <a:r>
              <a:rPr lang="en-US" sz="1800" kern="1200" dirty="0">
                <a:solidFill>
                  <a:schemeClr val="accent1"/>
                </a:solidFill>
                <a:latin typeface="+mn-lt"/>
                <a:ea typeface="+mn-ea"/>
                <a:cs typeface="+mn-cs"/>
              </a:rPr>
              <a:t>Momentum: 0.9</a:t>
            </a:r>
            <a:endParaRPr lang="en-US" sz="1800" kern="1200" dirty="0">
              <a:solidFill>
                <a:schemeClr val="accent1"/>
              </a:solidFill>
              <a:latin typeface="+mn-lt"/>
              <a:ea typeface="+mn-ea"/>
            </a:endParaRPr>
          </a:p>
          <a:p>
            <a:pPr marL="57150" indent="-285750">
              <a:lnSpc>
                <a:spcPct val="90000"/>
              </a:lnSpc>
              <a:spcAft>
                <a:spcPts val="600"/>
              </a:spcAft>
              <a:buFont typeface="Wingdings" panose="05000000000000000000"/>
              <a:buChar char="ü"/>
            </a:pPr>
            <a:r>
              <a:rPr lang="en-US" sz="1800" kern="1200" dirty="0">
                <a:solidFill>
                  <a:schemeClr val="accent1"/>
                </a:solidFill>
                <a:latin typeface="+mn-lt"/>
                <a:ea typeface="+mn-ea"/>
                <a:cs typeface="+mn-cs"/>
              </a:rPr>
              <a:t>Lr scheduler: </a:t>
            </a:r>
            <a:r>
              <a:rPr lang="en-US" sz="1800" kern="1200" dirty="0" err="1">
                <a:solidFill>
                  <a:schemeClr val="accent1"/>
                </a:solidFill>
                <a:latin typeface="+mn-lt"/>
                <a:ea typeface="+mn-ea"/>
                <a:cs typeface="+mn-cs"/>
              </a:rPr>
              <a:t>lr_policy</a:t>
            </a:r>
            <a:endParaRPr lang="en-US" sz="1800" kern="1200" dirty="0">
              <a:solidFill>
                <a:schemeClr val="accent1"/>
              </a:solidFill>
              <a:latin typeface="+mn-lt"/>
              <a:ea typeface="+mn-ea"/>
            </a:endParaRPr>
          </a:p>
        </p:txBody>
      </p:sp>
      <p:sp>
        <p:nvSpPr>
          <p:cNvPr id="9" name="TextBox 8"/>
          <p:cNvSpPr txBox="1"/>
          <p:nvPr/>
        </p:nvSpPr>
        <p:spPr>
          <a:xfrm>
            <a:off x="761599" y="913879"/>
            <a:ext cx="40269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err="1">
                <a:solidFill>
                  <a:srgbClr val="0070C0"/>
                </a:solidFill>
                <a:latin typeface="+mn-lt"/>
              </a:rPr>
              <a:t>Đánh</a:t>
            </a:r>
            <a:r>
              <a:rPr lang="en-US" sz="2400" b="1">
                <a:solidFill>
                  <a:srgbClr val="0070C0"/>
                </a:solidFill>
                <a:latin typeface="+mn-lt"/>
              </a:rPr>
              <a:t> </a:t>
            </a:r>
            <a:r>
              <a:rPr lang="en-US" sz="2400" b="1" err="1">
                <a:solidFill>
                  <a:srgbClr val="0070C0"/>
                </a:solidFill>
                <a:latin typeface="+mn-lt"/>
              </a:rPr>
              <a:t>giá</a:t>
            </a:r>
            <a:r>
              <a:rPr lang="en-US" sz="2400" b="1">
                <a:solidFill>
                  <a:srgbClr val="0070C0"/>
                </a:solidFill>
                <a:latin typeface="+mn-lt"/>
              </a:rPr>
              <a:t> </a:t>
            </a:r>
            <a:r>
              <a:rPr lang="en-US" sz="2400" b="1" err="1">
                <a:solidFill>
                  <a:srgbClr val="0070C0"/>
                </a:solidFill>
                <a:latin typeface="+mn-lt"/>
              </a:rPr>
              <a:t>hàm</a:t>
            </a:r>
            <a:r>
              <a:rPr lang="en-US" sz="2400" b="1">
                <a:solidFill>
                  <a:srgbClr val="0070C0"/>
                </a:solidFill>
                <a:latin typeface="+mn-lt"/>
              </a:rPr>
              <a:t> Loss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9;p14"/>
          <p:cNvSpPr/>
          <p:nvPr/>
        </p:nvSpPr>
        <p:spPr>
          <a:xfrm>
            <a:off x="760970" y="166490"/>
            <a:ext cx="5283334" cy="535019"/>
          </a:xfrm>
          <a:prstGeom prst="rect">
            <a:avLst/>
          </a:prstGeom>
          <a:solidFill>
            <a:srgbClr val="0E65F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6" name="Google Shape;99;p14"/>
          <p:cNvSpPr/>
          <p:nvPr/>
        </p:nvSpPr>
        <p:spPr>
          <a:xfrm>
            <a:off x="208515" y="20042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TextBox 6"/>
          <p:cNvSpPr txBox="1"/>
          <p:nvPr/>
        </p:nvSpPr>
        <p:spPr>
          <a:xfrm>
            <a:off x="267969" y="254271"/>
            <a:ext cx="6072414"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chemeClr val="accent4">
                    <a:lumMod val="75000"/>
                  </a:schemeClr>
                </a:solidFill>
                <a:latin typeface="+mn-lt"/>
              </a:rPr>
              <a:t>3.                         </a:t>
            </a:r>
            <a:r>
              <a:rPr lang="en-US" sz="1800" dirty="0">
                <a:solidFill>
                  <a:schemeClr val="bg1"/>
                </a:solidFill>
                <a:latin typeface="+mn-lt"/>
              </a:rPr>
              <a:t>KẾT QUẢ THỰC NGHIỆM</a:t>
            </a:r>
            <a:endParaRPr lang="en-US" sz="1800" b="1" dirty="0">
              <a:solidFill>
                <a:schemeClr val="bg1"/>
              </a:solidFill>
              <a:latin typeface="+mn-lt"/>
            </a:endParaRPr>
          </a:p>
        </p:txBody>
      </p:sp>
      <p:pic>
        <p:nvPicPr>
          <p:cNvPr id="4" name="Picture 3" descr="A graph of a person and person&#10;&#10;Description automatically generated with medium confidence"/>
          <p:cNvPicPr>
            <a:picLocks noChangeAspect="1"/>
          </p:cNvPicPr>
          <p:nvPr/>
        </p:nvPicPr>
        <p:blipFill>
          <a:blip r:embed="rId2"/>
          <a:stretch>
            <a:fillRect/>
          </a:stretch>
        </p:blipFill>
        <p:spPr>
          <a:xfrm>
            <a:off x="-323" y="1544019"/>
            <a:ext cx="5391150" cy="2886075"/>
          </a:xfrm>
          <a:prstGeom prst="rect">
            <a:avLst/>
          </a:prstGeom>
        </p:spPr>
      </p:pic>
      <p:sp>
        <p:nvSpPr>
          <p:cNvPr id="12" name="TextBox 7"/>
          <p:cNvSpPr txBox="1"/>
          <p:nvPr/>
        </p:nvSpPr>
        <p:spPr>
          <a:xfrm>
            <a:off x="5781675" y="1762124"/>
            <a:ext cx="2966160" cy="2025512"/>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lnSpc>
                <a:spcPct val="90000"/>
              </a:lnSpc>
              <a:spcAft>
                <a:spcPts val="600"/>
              </a:spcAft>
              <a:buFont typeface="Wingdings" panose="05000000000000000000" charset="0"/>
              <a:buChar char="§"/>
            </a:pPr>
            <a:r>
              <a:rPr lang="en-US" sz="1800" kern="1200" dirty="0" err="1">
                <a:solidFill>
                  <a:schemeClr val="accent1"/>
                </a:solidFill>
                <a:latin typeface="+mn-lt"/>
                <a:ea typeface="+mn-ea"/>
                <a:cs typeface="+mn-cs"/>
              </a:rPr>
              <a:t>Với</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tập</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huấn</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luyện</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mô</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hình</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đạt</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được</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giá</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trị</a:t>
            </a:r>
            <a:r>
              <a:rPr lang="en-US" sz="1800" kern="1200" dirty="0">
                <a:solidFill>
                  <a:schemeClr val="accent1"/>
                </a:solidFill>
                <a:latin typeface="+mn-lt"/>
                <a:ea typeface="+mn-ea"/>
                <a:cs typeface="+mn-cs"/>
              </a:rPr>
              <a:t> mean </a:t>
            </a:r>
            <a:r>
              <a:rPr lang="en-US" sz="1800" kern="1200" dirty="0" err="1">
                <a:solidFill>
                  <a:schemeClr val="accent1"/>
                </a:solidFill>
                <a:latin typeface="+mn-lt"/>
                <a:ea typeface="+mn-ea"/>
                <a:cs typeface="+mn-cs"/>
              </a:rPr>
              <a:t>Io</a:t>
            </a:r>
            <a:r>
              <a:rPr lang="vi-VN" altLang="en-US" sz="1800" kern="1200" dirty="0" err="1">
                <a:solidFill>
                  <a:schemeClr val="accent1"/>
                </a:solidFill>
                <a:latin typeface="+mn-lt"/>
                <a:ea typeface="+mn-ea"/>
                <a:cs typeface="+mn-cs"/>
              </a:rPr>
              <a:t>U</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trong</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khoảng</a:t>
            </a:r>
            <a:r>
              <a:rPr lang="en-US" sz="1800" kern="1200" dirty="0">
                <a:solidFill>
                  <a:schemeClr val="accent1"/>
                </a:solidFill>
                <a:latin typeface="+mn-lt"/>
                <a:ea typeface="+mn-ea"/>
                <a:cs typeface="+mn-cs"/>
              </a:rPr>
              <a:t> 0.76</a:t>
            </a:r>
            <a:r>
              <a:rPr lang="vi-VN" altLang="en-US" sz="1800" kern="1200" dirty="0">
                <a:solidFill>
                  <a:schemeClr val="accent1"/>
                </a:solidFill>
                <a:latin typeface="+mn-lt"/>
                <a:ea typeface="+mn-ea"/>
                <a:cs typeface="+mn-cs"/>
              </a:rPr>
              <a:t>.</a:t>
            </a:r>
            <a:endParaRPr lang="en-US" sz="1800" kern="1200" dirty="0">
              <a:solidFill>
                <a:schemeClr val="accent1"/>
              </a:solidFill>
              <a:latin typeface="+mn-lt"/>
              <a:ea typeface="+mn-ea"/>
            </a:endParaRPr>
          </a:p>
          <a:p>
            <a:pPr marL="285750" indent="-285750">
              <a:lnSpc>
                <a:spcPct val="90000"/>
              </a:lnSpc>
              <a:spcAft>
                <a:spcPts val="600"/>
              </a:spcAft>
              <a:buFont typeface="Wingdings" panose="05000000000000000000" charset="0"/>
              <a:buChar char="§"/>
            </a:pPr>
            <a:r>
              <a:rPr lang="en-US" sz="1800" kern="1200" dirty="0" err="1">
                <a:solidFill>
                  <a:schemeClr val="accent1"/>
                </a:solidFill>
                <a:latin typeface="+mn-lt"/>
                <a:ea typeface="+mn-ea"/>
                <a:cs typeface="+mn-cs"/>
              </a:rPr>
              <a:t>Với</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tập</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kiểm</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định</a:t>
            </a:r>
            <a:r>
              <a:rPr lang="en-US" sz="1800" kern="1200" dirty="0">
                <a:solidFill>
                  <a:schemeClr val="accent1"/>
                </a:solidFill>
                <a:latin typeface="+mn-lt"/>
                <a:ea typeface="+mn-ea"/>
                <a:cs typeface="+mn-cs"/>
              </a:rPr>
              <a:t>, </a:t>
            </a:r>
            <a:r>
              <a:rPr lang="vi-VN" sz="1800" kern="1200" dirty="0">
                <a:solidFill>
                  <a:schemeClr val="accent1"/>
                </a:solidFill>
                <a:latin typeface="+mn-lt"/>
                <a:ea typeface="+mn-ea"/>
              </a:rPr>
              <a:t>giá trị mean Io</a:t>
            </a:r>
            <a:r>
              <a:rPr lang="en-US" sz="1800" kern="1200" dirty="0">
                <a:solidFill>
                  <a:schemeClr val="accent1"/>
                </a:solidFill>
                <a:latin typeface="+mn-lt"/>
                <a:ea typeface="+mn-ea"/>
                <a:cs typeface="+mn-cs"/>
              </a:rPr>
              <a:t>U </a:t>
            </a:r>
            <a:r>
              <a:rPr lang="vi-VN" sz="1800" kern="1200" dirty="0">
                <a:solidFill>
                  <a:schemeClr val="accent1"/>
                </a:solidFill>
                <a:latin typeface="+mn-lt"/>
                <a:ea typeface="+mn-ea"/>
              </a:rPr>
              <a:t>đạt được trong</a:t>
            </a:r>
            <a:r>
              <a:rPr lang="en-US" sz="1800" kern="1200" dirty="0">
                <a:solidFill>
                  <a:schemeClr val="accent1"/>
                </a:solidFill>
                <a:latin typeface="+mn-lt"/>
                <a:ea typeface="+mn-ea"/>
                <a:cs typeface="+mn-cs"/>
              </a:rPr>
              <a:t> </a:t>
            </a:r>
            <a:r>
              <a:rPr lang="en-US" sz="1800" kern="1200" dirty="0" err="1">
                <a:solidFill>
                  <a:schemeClr val="accent1"/>
                </a:solidFill>
                <a:latin typeface="+mn-lt"/>
                <a:ea typeface="+mn-ea"/>
                <a:cs typeface="+mn-cs"/>
              </a:rPr>
              <a:t>khoảng</a:t>
            </a:r>
            <a:r>
              <a:rPr lang="en-US" sz="1800" kern="1200" dirty="0">
                <a:solidFill>
                  <a:schemeClr val="accent1"/>
                </a:solidFill>
                <a:latin typeface="+mn-lt"/>
                <a:ea typeface="+mn-ea"/>
                <a:cs typeface="+mn-cs"/>
              </a:rPr>
              <a:t> 0.7</a:t>
            </a:r>
            <a:r>
              <a:rPr lang="vi-VN" altLang="en-US" sz="1800" kern="1200" dirty="0">
                <a:solidFill>
                  <a:schemeClr val="accent1"/>
                </a:solidFill>
                <a:latin typeface="+mn-lt"/>
                <a:ea typeface="+mn-ea"/>
                <a:cs typeface="+mn-cs"/>
              </a:rPr>
              <a:t>.</a:t>
            </a:r>
          </a:p>
        </p:txBody>
      </p:sp>
      <p:sp>
        <p:nvSpPr>
          <p:cNvPr id="14" name="TextBox 13"/>
          <p:cNvSpPr txBox="1"/>
          <p:nvPr/>
        </p:nvSpPr>
        <p:spPr>
          <a:xfrm>
            <a:off x="761599" y="913879"/>
            <a:ext cx="4026980"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err="1">
                <a:solidFill>
                  <a:srgbClr val="0070C0"/>
                </a:solidFill>
                <a:latin typeface="+mn-lt"/>
              </a:rPr>
              <a:t>Đánh</a:t>
            </a:r>
            <a:r>
              <a:rPr lang="en-US" sz="2400" b="1">
                <a:solidFill>
                  <a:srgbClr val="0070C0"/>
                </a:solidFill>
                <a:latin typeface="+mn-lt"/>
              </a:rPr>
              <a:t> </a:t>
            </a:r>
            <a:r>
              <a:rPr lang="en-US" sz="2400" b="1" err="1">
                <a:solidFill>
                  <a:srgbClr val="0070C0"/>
                </a:solidFill>
                <a:latin typeface="+mn-lt"/>
              </a:rPr>
              <a:t>giá</a:t>
            </a:r>
            <a:r>
              <a:rPr lang="en-US" sz="2400" b="1">
                <a:solidFill>
                  <a:srgbClr val="0070C0"/>
                </a:solidFill>
                <a:latin typeface="+mn-lt"/>
              </a:rPr>
              <a:t> </a:t>
            </a:r>
            <a:r>
              <a:rPr lang="en-US" sz="2400" b="1" err="1">
                <a:solidFill>
                  <a:srgbClr val="0070C0"/>
                </a:solidFill>
                <a:latin typeface="+mn-lt"/>
              </a:rPr>
              <a:t>độ</a:t>
            </a:r>
            <a:r>
              <a:rPr lang="en-US" sz="2400" b="1">
                <a:solidFill>
                  <a:srgbClr val="0070C0"/>
                </a:solidFill>
                <a:latin typeface="+mn-lt"/>
              </a:rPr>
              <a:t> </a:t>
            </a:r>
            <a:r>
              <a:rPr lang="en-US" sz="2400" b="1" err="1">
                <a:solidFill>
                  <a:srgbClr val="0070C0"/>
                </a:solidFill>
                <a:latin typeface="+mn-lt"/>
              </a:rPr>
              <a:t>đo</a:t>
            </a:r>
            <a:r>
              <a:rPr lang="en-US" sz="2400" b="1">
                <a:solidFill>
                  <a:srgbClr val="0070C0"/>
                </a:solidFill>
                <a:latin typeface="+mn-lt"/>
              </a:rPr>
              <a:t> </a:t>
            </a:r>
            <a:r>
              <a:rPr lang="vi-VN" altLang="en-US" sz="2400" b="1">
                <a:solidFill>
                  <a:srgbClr val="0070C0"/>
                </a:solidFill>
                <a:latin typeface="+mn-lt"/>
              </a:rPr>
              <a:t>mean </a:t>
            </a:r>
            <a:r>
              <a:rPr lang="en-US" sz="2400" b="1" err="1">
                <a:solidFill>
                  <a:srgbClr val="0070C0"/>
                </a:solidFill>
                <a:latin typeface="+mn-lt"/>
              </a:rPr>
              <a:t>IoU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9;p14"/>
          <p:cNvSpPr/>
          <p:nvPr/>
        </p:nvSpPr>
        <p:spPr>
          <a:xfrm>
            <a:off x="760970" y="166490"/>
            <a:ext cx="5283334" cy="535019"/>
          </a:xfrm>
          <a:prstGeom prst="rect">
            <a:avLst/>
          </a:prstGeom>
          <a:solidFill>
            <a:srgbClr val="0E65F0"/>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6" name="Google Shape;99;p14"/>
          <p:cNvSpPr/>
          <p:nvPr/>
        </p:nvSpPr>
        <p:spPr>
          <a:xfrm>
            <a:off x="208515" y="20042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TextBox 6"/>
          <p:cNvSpPr txBox="1"/>
          <p:nvPr/>
        </p:nvSpPr>
        <p:spPr>
          <a:xfrm>
            <a:off x="267969" y="254271"/>
            <a:ext cx="6072414"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chemeClr val="accent4">
                    <a:lumMod val="75000"/>
                  </a:schemeClr>
                </a:solidFill>
                <a:latin typeface="+mn-lt"/>
              </a:rPr>
              <a:t>3.                         </a:t>
            </a:r>
            <a:r>
              <a:rPr lang="en-US" sz="1800" dirty="0">
                <a:solidFill>
                  <a:schemeClr val="bg1"/>
                </a:solidFill>
                <a:latin typeface="+mn-lt"/>
              </a:rPr>
              <a:t>KẾT QUẢ THỰC NGHIỆM</a:t>
            </a:r>
            <a:endParaRPr lang="en-US" sz="1800" b="1" dirty="0">
              <a:solidFill>
                <a:schemeClr val="bg1"/>
              </a:solidFill>
              <a:latin typeface="+mn-lt"/>
            </a:endParaRPr>
          </a:p>
        </p:txBody>
      </p:sp>
      <p:pic>
        <p:nvPicPr>
          <p:cNvPr id="2" name="Picture 1" descr="A graph of a graph&#10;&#10;Description automatically generated with medium confidence"/>
          <p:cNvPicPr>
            <a:picLocks noChangeAspect="1"/>
          </p:cNvPicPr>
          <p:nvPr/>
        </p:nvPicPr>
        <p:blipFill>
          <a:blip r:embed="rId2"/>
          <a:stretch>
            <a:fillRect/>
          </a:stretch>
        </p:blipFill>
        <p:spPr>
          <a:xfrm>
            <a:off x="85726" y="1419226"/>
            <a:ext cx="3689764" cy="2448348"/>
          </a:xfrm>
          <a:prstGeom prst="rect">
            <a:avLst/>
          </a:prstGeom>
        </p:spPr>
      </p:pic>
      <p:sp>
        <p:nvSpPr>
          <p:cNvPr id="9" name="Title 1"/>
          <p:cNvSpPr>
            <a:spLocks noGrp="1"/>
          </p:cNvSpPr>
          <p:nvPr/>
        </p:nvSpPr>
        <p:spPr>
          <a:xfrm>
            <a:off x="361950" y="846070"/>
            <a:ext cx="7176210" cy="1061453"/>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l" rtl="0">
              <a:lnSpc>
                <a:spcPct val="100000"/>
              </a:lnSpc>
              <a:spcBef>
                <a:spcPts val="0"/>
              </a:spcBef>
              <a:spcAft>
                <a:spcPts val="0"/>
              </a:spcAft>
              <a:buClr>
                <a:schemeClr val="accent1"/>
              </a:buClr>
              <a:buSzPts val="4200"/>
              <a:buFont typeface="Amatic SC" panose="00000500000000000000"/>
              <a:buNone/>
              <a:defRPr sz="42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algn="ctr">
              <a:lnSpc>
                <a:spcPct val="90000"/>
              </a:lnSpc>
              <a:spcBef>
                <a:spcPct val="0"/>
              </a:spcBef>
            </a:pPr>
            <a:r>
              <a:rPr lang="en-US" sz="2000" kern="1200" dirty="0">
                <a:solidFill>
                  <a:srgbClr val="0070C0"/>
                </a:solidFill>
                <a:latin typeface="+mn-lt"/>
                <a:ea typeface="+mj-ea"/>
                <a:cs typeface="Arial" panose="020B0604020202020204" pitchFamily="34" charset="0"/>
              </a:rPr>
              <a:t>So </a:t>
            </a:r>
            <a:r>
              <a:rPr lang="en-US" sz="2000" kern="1200" dirty="0" err="1">
                <a:solidFill>
                  <a:srgbClr val="0070C0"/>
                </a:solidFill>
                <a:latin typeface="+mn-lt"/>
                <a:ea typeface="+mj-ea"/>
                <a:cs typeface="Arial" panose="020B0604020202020204" pitchFamily="34" charset="0"/>
              </a:rPr>
              <a:t>sánh</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kết</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quả</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của</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ASSPPNet</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với</a:t>
            </a:r>
            <a:r>
              <a:rPr lang="en-US" sz="2000" kern="1200" dirty="0">
                <a:solidFill>
                  <a:srgbClr val="0070C0"/>
                </a:solidFill>
                <a:latin typeface="+mn-lt"/>
                <a:ea typeface="+mj-ea"/>
                <a:cs typeface="Arial" panose="020B0604020202020204" pitchFamily="34" charset="0"/>
              </a:rPr>
              <a:t> </a:t>
            </a:r>
            <a:r>
              <a:rPr lang="en-US" sz="2000" kern="1200" dirty="0" err="1">
                <a:solidFill>
                  <a:srgbClr val="0070C0"/>
                </a:solidFill>
                <a:latin typeface="+mn-lt"/>
                <a:ea typeface="+mj-ea"/>
                <a:cs typeface="Arial" panose="020B0604020202020204" pitchFamily="34" charset="0"/>
              </a:rPr>
              <a:t>PSPNet</a:t>
            </a:r>
            <a:r>
              <a:rPr lang="en-US" sz="2000" kern="1200" dirty="0">
                <a:solidFill>
                  <a:srgbClr val="0070C0"/>
                </a:solidFill>
                <a:latin typeface="+mn-lt"/>
                <a:ea typeface="+mj-ea"/>
                <a:cs typeface="Arial" panose="020B0604020202020204" pitchFamily="34" charset="0"/>
              </a:rPr>
              <a:t> </a:t>
            </a:r>
            <a:r>
              <a:rPr lang="vi-VN" sz="2000" kern="1200" dirty="0">
                <a:solidFill>
                  <a:srgbClr val="0070C0"/>
                </a:solidFill>
                <a:latin typeface="+mn-lt"/>
                <a:ea typeface="+mj-ea"/>
                <a:cs typeface="Arial" panose="020B0604020202020204" pitchFamily="34" charset="0"/>
              </a:rPr>
              <a:t>và MagNet</a:t>
            </a:r>
            <a:r>
              <a:rPr lang="en-US" sz="2000" kern="1200" dirty="0">
                <a:solidFill>
                  <a:srgbClr val="0070C0"/>
                </a:solidFill>
                <a:latin typeface="+mn-lt"/>
                <a:ea typeface="+mj-ea"/>
                <a:cs typeface="Arial" panose="020B0604020202020204" pitchFamily="34" charset="0"/>
              </a:rPr>
              <a:t> </a:t>
            </a:r>
            <a:endParaRPr lang="en-US" sz="2000" kern="1200" dirty="0">
              <a:solidFill>
                <a:srgbClr val="0070C0"/>
              </a:solidFill>
              <a:latin typeface="+mn-lt"/>
              <a:ea typeface="+mj-ea"/>
              <a:cs typeface="Arial" panose="020B0604020202020204"/>
            </a:endParaRPr>
          </a:p>
        </p:txBody>
      </p:sp>
      <p:sp>
        <p:nvSpPr>
          <p:cNvPr id="11" name="Text Placeholder 2"/>
          <p:cNvSpPr>
            <a:spLocks noGrp="1"/>
          </p:cNvSpPr>
          <p:nvPr/>
        </p:nvSpPr>
        <p:spPr>
          <a:xfrm>
            <a:off x="4170419" y="3203555"/>
            <a:ext cx="3747770" cy="1402338"/>
          </a:xfrm>
          <a:prstGeom prst="rect">
            <a:avLst/>
          </a:prstGeom>
          <a:noFill/>
          <a:ln>
            <a:noFill/>
          </a:ln>
        </p:spPr>
        <p:txBody>
          <a:bodyPr spcFirstLastPara="1" vert="horz" wrap="square" lIns="91440" tIns="45720" rIns="91440" bIns="45720" rtlCol="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Source Code Pro" panose="020B0509030403020204"/>
              <a:buChar char="●"/>
              <a:defRPr sz="18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1pPr>
            <a:lvl2pPr marL="914400" marR="0" lvl="1"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2pPr>
            <a:lvl3pPr marL="1371600" marR="0" lvl="2"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3pPr>
            <a:lvl4pPr marL="1828800" marR="0" lvl="3"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4pPr>
            <a:lvl5pPr marL="2286000" marR="0" lvl="4"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5pPr>
            <a:lvl6pPr marL="2743200" marR="0" lvl="5"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6pPr>
            <a:lvl7pPr marL="3200400" marR="0" lvl="6"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7pPr>
            <a:lvl8pPr marL="3657600" marR="0" lvl="7"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8pPr>
            <a:lvl9pPr marL="4114800" marR="0" lvl="8" indent="-317500" algn="l" rtl="0">
              <a:lnSpc>
                <a:spcPct val="115000"/>
              </a:lnSpc>
              <a:spcBef>
                <a:spcPts val="0"/>
              </a:spcBef>
              <a:spcAft>
                <a:spcPts val="0"/>
              </a:spcAft>
              <a:buClr>
                <a:schemeClr val="dk2"/>
              </a:buClr>
              <a:buSzPts val="1400"/>
              <a:buFont typeface="Source Code Pro" panose="020B0509030403020204"/>
              <a:buChar char="■"/>
              <a:defRPr sz="1400" b="0" i="0" u="none" strike="noStrike" cap="none">
                <a:solidFill>
                  <a:schemeClr val="dk2"/>
                </a:solidFill>
                <a:latin typeface="Source Code Pro" panose="020B0509030403020204"/>
                <a:ea typeface="Source Code Pro" panose="020B0509030403020204"/>
                <a:cs typeface="Source Code Pro" panose="020B0509030403020204"/>
                <a:sym typeface="Source Code Pro" panose="020B0509030403020204"/>
              </a:defRPr>
            </a:lvl9pPr>
          </a:lstStyle>
          <a:p>
            <a:pPr marL="228600" indent="0">
              <a:lnSpc>
                <a:spcPct val="90000"/>
              </a:lnSpc>
              <a:buNone/>
            </a:pPr>
            <a:endParaRPr lang="en-US" sz="1400" kern="1200" dirty="0">
              <a:solidFill>
                <a:schemeClr val="accent1"/>
              </a:solidFill>
              <a:latin typeface="+mn-lt"/>
              <a:ea typeface="+mn-ea"/>
              <a:cs typeface="Arial" panose="020B0604020202020204"/>
            </a:endParaRPr>
          </a:p>
          <a:p>
            <a:pPr marL="514350" indent="-285750">
              <a:lnSpc>
                <a:spcPct val="90000"/>
              </a:lnSpc>
              <a:buFont typeface="Wingdings" panose="05000000000000000000"/>
              <a:buChar char="q"/>
            </a:pPr>
            <a:r>
              <a:rPr lang="vi-VN" sz="1400" kern="1200" dirty="0">
                <a:solidFill>
                  <a:schemeClr val="accent1"/>
                </a:solidFill>
                <a:latin typeface="+mn-lt"/>
                <a:ea typeface="+mn-ea"/>
                <a:cs typeface="Arial" panose="020B0604020202020204"/>
              </a:rPr>
              <a:t>Qua kết quả trên tập kiểm định, ta thấy được mô hình cải tiến có độ hiểu quả hơn mô hình PSPNet gốc về độ đo mean IoU.</a:t>
            </a:r>
          </a:p>
          <a:p>
            <a:pPr marL="514350" indent="-285750">
              <a:lnSpc>
                <a:spcPct val="90000"/>
              </a:lnSpc>
              <a:buFont typeface="Wingdings" panose="05000000000000000000"/>
              <a:buChar char="q"/>
            </a:pPr>
            <a:endParaRPr lang="vi-VN" sz="1400" kern="1200" dirty="0">
              <a:solidFill>
                <a:schemeClr val="accent1"/>
              </a:solidFill>
              <a:latin typeface="+mn-lt"/>
              <a:ea typeface="+mn-ea"/>
              <a:cs typeface="Arial" panose="020B0604020202020204"/>
            </a:endParaRPr>
          </a:p>
          <a:p>
            <a:pPr marL="514350" indent="-285750">
              <a:lnSpc>
                <a:spcPct val="90000"/>
              </a:lnSpc>
              <a:buFont typeface="Wingdings" panose="05000000000000000000"/>
              <a:buChar char="q"/>
            </a:pPr>
            <a:r>
              <a:rPr lang="vi-VN" sz="1400" kern="1200" dirty="0">
                <a:solidFill>
                  <a:schemeClr val="accent1"/>
                </a:solidFill>
                <a:latin typeface="+mn-lt"/>
                <a:ea typeface="+mn-ea"/>
                <a:cs typeface="Arial" panose="020B0604020202020204"/>
              </a:rPr>
              <a:t>So với MagNet thì ASSPPNet vẫn chưa đạt được hiệu quả bằng</a:t>
            </a:r>
            <a:endParaRPr lang="en-US" sz="1400" kern="1200" dirty="0">
              <a:solidFill>
                <a:schemeClr val="accent1"/>
              </a:solidFill>
              <a:latin typeface="+mn-lt"/>
              <a:ea typeface="+mn-ea"/>
              <a:cs typeface="Arial" panose="020B0604020202020204"/>
            </a:endParaRPr>
          </a:p>
        </p:txBody>
      </p:sp>
      <p:pic>
        <p:nvPicPr>
          <p:cNvPr id="12" name="Picture 11">
            <a:extLst>
              <a:ext uri="{FF2B5EF4-FFF2-40B4-BE49-F238E27FC236}">
                <a16:creationId xmlns:a16="http://schemas.microsoft.com/office/drawing/2014/main" id="{B93969AB-C301-2108-4630-FDFD212FA2AD}"/>
              </a:ext>
            </a:extLst>
          </p:cNvPr>
          <p:cNvPicPr>
            <a:picLocks noChangeAspect="1"/>
          </p:cNvPicPr>
          <p:nvPr/>
        </p:nvPicPr>
        <p:blipFill rotWithShape="1">
          <a:blip r:embed="rId3"/>
          <a:srcRect l="5598" t="16092" r="4927" b="5934"/>
          <a:stretch/>
        </p:blipFill>
        <p:spPr>
          <a:xfrm>
            <a:off x="4195127" y="1539324"/>
            <a:ext cx="4551681" cy="8913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574" y="270461"/>
            <a:ext cx="48327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chemeClr val="accent4">
                    <a:lumMod val="75000"/>
                  </a:schemeClr>
                </a:solidFill>
                <a:latin typeface="+mn-lt"/>
              </a:rPr>
              <a:t>4</a:t>
            </a:r>
            <a:r>
              <a:rPr lang="en-US" sz="1800" b="0" i="0" u="none" strike="noStrike" cap="none" dirty="0">
                <a:solidFill>
                  <a:schemeClr val="accent4">
                    <a:lumMod val="75000"/>
                  </a:schemeClr>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Kết</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luận</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và</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hướng</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phát</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triển</a:t>
            </a:r>
            <a:endParaRPr lang="en-US" sz="1800" dirty="0">
              <a:solidFill>
                <a:schemeClr val="bg1"/>
              </a:solidFill>
              <a:latin typeface="+mn-lt"/>
            </a:endParaRPr>
          </a:p>
        </p:txBody>
      </p:sp>
      <p:sp>
        <p:nvSpPr>
          <p:cNvPr id="9" name="Google Shape;552;p40"/>
          <p:cNvSpPr/>
          <p:nvPr/>
        </p:nvSpPr>
        <p:spPr>
          <a:xfrm>
            <a:off x="760658" y="201434"/>
            <a:ext cx="5272875" cy="535019"/>
          </a:xfrm>
          <a:prstGeom prst="rect">
            <a:avLst/>
          </a:prstGeom>
          <a:solidFill>
            <a:srgbClr val="307BF3"/>
          </a:solidFill>
          <a:ln>
            <a:noFill/>
          </a:ln>
        </p:spPr>
        <p:txBody>
          <a:bodyPr spcFirstLastPara="1" wrap="square" lIns="91425" tIns="45700" rIns="91425" bIns="45700" anchor="ctr" anchorCtr="0">
            <a:noAutofit/>
          </a:bodyPr>
          <a:lstStyle/>
          <a:p>
            <a:r>
              <a:rPr lang="en-US" sz="1800" dirty="0">
                <a:latin typeface="+mn-lt"/>
              </a:rPr>
              <a:t>   </a:t>
            </a:r>
            <a:r>
              <a:rPr lang="en-US" sz="1800">
                <a:solidFill>
                  <a:schemeClr val="bg1"/>
                </a:solidFill>
                <a:latin typeface="+mn-lt"/>
              </a:rPr>
              <a:t>KẾT LUẬN VÀ HƯỚNG PHÁT TRIỂN</a:t>
            </a:r>
            <a:endParaRPr lang="en-US" sz="1800" b="1">
              <a:solidFill>
                <a:schemeClr val="bg1"/>
              </a:solidFill>
              <a:latin typeface="+mn-lt"/>
            </a:endParaRPr>
          </a:p>
        </p:txBody>
      </p:sp>
      <p:sp>
        <p:nvSpPr>
          <p:cNvPr id="10" name="Google Shape;561;p41"/>
          <p:cNvSpPr txBox="1"/>
          <p:nvPr/>
        </p:nvSpPr>
        <p:spPr>
          <a:xfrm>
            <a:off x="763905" y="638242"/>
            <a:ext cx="6056111" cy="1213867"/>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200" b="1" kern="1200" err="1">
                <a:solidFill>
                  <a:srgbClr val="0070C0"/>
                </a:solidFill>
                <a:latin typeface="+mn-lt"/>
                <a:ea typeface="+mj-ea"/>
                <a:cs typeface="+mj-cs"/>
                <a:sym typeface="Oswald"/>
              </a:rPr>
              <a:t>Kết</a:t>
            </a:r>
            <a:r>
              <a:rPr lang="en-US" sz="3200" b="1" kern="1200">
                <a:solidFill>
                  <a:srgbClr val="0070C0"/>
                </a:solidFill>
                <a:latin typeface="+mn-lt"/>
                <a:ea typeface="+mj-ea"/>
                <a:cs typeface="+mj-cs"/>
                <a:sym typeface="Oswald"/>
              </a:rPr>
              <a:t> </a:t>
            </a:r>
            <a:r>
              <a:rPr lang="en-US" sz="3200" b="1" kern="1200" err="1">
                <a:solidFill>
                  <a:srgbClr val="0070C0"/>
                </a:solidFill>
                <a:latin typeface="+mn-lt"/>
                <a:ea typeface="+mj-ea"/>
                <a:cs typeface="+mj-cs"/>
                <a:sym typeface="Oswald"/>
              </a:rPr>
              <a:t>luận</a:t>
            </a:r>
            <a:r>
              <a:rPr lang="en-US" sz="3200" b="1" kern="1200">
                <a:solidFill>
                  <a:srgbClr val="0070C0"/>
                </a:solidFill>
                <a:latin typeface="+mn-lt"/>
                <a:ea typeface="+mj-ea"/>
                <a:cs typeface="+mj-cs"/>
                <a:sym typeface="Oswald"/>
              </a:rPr>
              <a:t>:</a:t>
            </a:r>
            <a:endParaRPr lang="en-US" sz="3200" b="1" kern="1200">
              <a:solidFill>
                <a:srgbClr val="0070C0"/>
              </a:solidFill>
              <a:latin typeface="+mn-lt"/>
              <a:ea typeface="+mj-ea"/>
            </a:endParaRPr>
          </a:p>
        </p:txBody>
      </p:sp>
      <mc:AlternateContent xmlns:mc="http://schemas.openxmlformats.org/markup-compatibility/2006" xmlns:a14="http://schemas.microsoft.com/office/drawing/2010/main">
        <mc:Choice Requires="a14">
          <p:sp>
            <p:nvSpPr>
              <p:cNvPr id="12" name="Google Shape;562;p41"/>
              <p:cNvSpPr txBox="1"/>
              <p:nvPr/>
            </p:nvSpPr>
            <p:spPr>
              <a:xfrm>
                <a:off x="542925" y="1577975"/>
                <a:ext cx="8102600" cy="3376295"/>
              </a:xfrm>
              <a:prstGeom prst="rect">
                <a:avLst/>
              </a:prstGeom>
            </p:spPr>
            <p:txBody>
              <a:bodyPr spcFirstLastPara="1" vert="horz" lIns="91440" tIns="45720" rIns="91440" bIns="45720" rtlCol="0" anchor="t" anchorCtr="0">
                <a:noAutofit/>
              </a:bodyPr>
              <a:lstStyle/>
              <a:p>
                <a:pPr marL="228600" lvl="0">
                  <a:lnSpc>
                    <a:spcPct val="90000"/>
                  </a:lnSpc>
                  <a:spcBef>
                    <a:spcPts val="0"/>
                  </a:spcBef>
                  <a:spcAft>
                    <a:spcPts val="600"/>
                  </a:spcAft>
                  <a:buSzPts val="1800"/>
                </a:pPr>
                <a:r>
                  <a:rPr lang="vi-VN" sz="1600" b="1" kern="1200" dirty="0">
                    <a:solidFill>
                      <a:schemeClr val="accent1"/>
                    </a:solidFill>
                    <a:latin typeface="+mn-lt"/>
                    <a:ea typeface="+mn-ea"/>
                  </a:rPr>
                  <a:t>Đóng Góp chính:</a:t>
                </a:r>
              </a:p>
              <a:p>
                <a:pPr marL="514350" lvl="0" indent="-285750">
                  <a:lnSpc>
                    <a:spcPct val="90000"/>
                  </a:lnSpc>
                  <a:spcBef>
                    <a:spcPts val="0"/>
                  </a:spcBef>
                  <a:spcAft>
                    <a:spcPts val="600"/>
                  </a:spcAft>
                  <a:buSzPts val="1800"/>
                  <a:buFont typeface="Wingdings" panose="05000000000000000000" pitchFamily="2" charset="2"/>
                  <a:buChar char="ü"/>
                </a:pPr>
                <a:r>
                  <a:rPr lang="vi-VN" kern="1200" dirty="0">
                    <a:solidFill>
                      <a:schemeClr val="accent1"/>
                    </a:solidFill>
                    <a:latin typeface="+mn-lt"/>
                    <a:ea typeface="+mn-ea"/>
                  </a:rPr>
                  <a:t>Đưa ra phương pháp tiền xử lý ảnh giúp giảm huấn luyện trên ảnh có kích thước nhỏ hơn mà hạn chế việc mất dữ liệu khi resize </a:t>
                </a:r>
              </a:p>
              <a:p>
                <a:pPr marL="514350" lvl="0" indent="-285750">
                  <a:lnSpc>
                    <a:spcPct val="90000"/>
                  </a:lnSpc>
                  <a:spcBef>
                    <a:spcPts val="0"/>
                  </a:spcBef>
                  <a:spcAft>
                    <a:spcPts val="600"/>
                  </a:spcAft>
                  <a:buSzPts val="1800"/>
                  <a:buFont typeface="Wingdings" panose="05000000000000000000" pitchFamily="2" charset="2"/>
                  <a:buChar char="ü"/>
                </a:pPr>
                <a:r>
                  <a:rPr lang="vi-VN" kern="1200" dirty="0">
                    <a:solidFill>
                      <a:schemeClr val="accent1"/>
                    </a:solidFill>
                    <a:latin typeface="+mn-lt"/>
                    <a:ea typeface="+mn-ea"/>
                  </a:rPr>
                  <a:t>Sử dụng backbone khác nhẹ hơn và độ chính xác tương đương, đầu ra của backbone là </a:t>
                </a:r>
                <a14:m>
                  <m:oMath xmlns:m="http://schemas.openxmlformats.org/officeDocument/2006/math">
                    <m:f>
                      <m:fPr>
                        <m:ctrlPr>
                          <a:rPr lang="vi-VN" i="1" kern="1200" dirty="0" smtClean="0">
                            <a:solidFill>
                              <a:schemeClr val="accent1"/>
                            </a:solidFill>
                            <a:latin typeface="Cambria Math" panose="02040503050406030204" pitchFamily="18" charset="0"/>
                            <a:ea typeface="+mn-ea"/>
                          </a:rPr>
                        </m:ctrlPr>
                      </m:fPr>
                      <m:num>
                        <m:r>
                          <a:rPr lang="vi-VN" i="1" kern="1200" dirty="0">
                            <a:solidFill>
                              <a:schemeClr val="accent1"/>
                            </a:solidFill>
                            <a:latin typeface="Cambria Math" panose="02040503050406030204" pitchFamily="18" charset="0"/>
                            <a:ea typeface="+mn-ea"/>
                          </a:rPr>
                          <m:t>1</m:t>
                        </m:r>
                      </m:num>
                      <m:den>
                        <m:r>
                          <a:rPr lang="vi-VN" i="1" kern="1200" dirty="0">
                            <a:solidFill>
                              <a:schemeClr val="accent1"/>
                            </a:solidFill>
                            <a:latin typeface="Cambria Math" panose="02040503050406030204" pitchFamily="18" charset="0"/>
                            <a:ea typeface="+mn-ea"/>
                          </a:rPr>
                          <m:t>16</m:t>
                        </m:r>
                      </m:den>
                    </m:f>
                  </m:oMath>
                </a14:m>
                <a:r>
                  <a:rPr lang="vi-VN" kern="1200" dirty="0">
                    <a:solidFill>
                      <a:schemeClr val="accent1"/>
                    </a:solidFill>
                    <a:latin typeface="+mn-lt"/>
                    <a:ea typeface="+mn-ea"/>
                  </a:rPr>
                  <a:t> so với ảnh ban đầu thay vì là </a:t>
                </a:r>
                <a14:m>
                  <m:oMath xmlns:m="http://schemas.openxmlformats.org/officeDocument/2006/math">
                    <m:f>
                      <m:fPr>
                        <m:ctrlPr>
                          <a:rPr lang="vi-VN" i="1" kern="1200" smtClean="0">
                            <a:solidFill>
                              <a:schemeClr val="accent1"/>
                            </a:solidFill>
                            <a:latin typeface="Cambria Math" panose="02040503050406030204" pitchFamily="18" charset="0"/>
                            <a:ea typeface="+mn-ea"/>
                          </a:rPr>
                        </m:ctrlPr>
                      </m:fPr>
                      <m:num>
                        <m:r>
                          <a:rPr lang="vi-VN" i="1" kern="1200">
                            <a:solidFill>
                              <a:schemeClr val="accent1"/>
                            </a:solidFill>
                            <a:latin typeface="Cambria Math" panose="02040503050406030204" pitchFamily="18" charset="0"/>
                            <a:ea typeface="+mn-ea"/>
                          </a:rPr>
                          <m:t>1</m:t>
                        </m:r>
                      </m:num>
                      <m:den>
                        <m:r>
                          <a:rPr lang="vi-VN" i="1" kern="1200">
                            <a:solidFill>
                              <a:schemeClr val="accent1"/>
                            </a:solidFill>
                            <a:latin typeface="Cambria Math" panose="02040503050406030204" pitchFamily="18" charset="0"/>
                            <a:ea typeface="+mn-ea"/>
                          </a:rPr>
                          <m:t>8</m:t>
                        </m:r>
                      </m:den>
                    </m:f>
                  </m:oMath>
                </a14:m>
                <a:r>
                  <a:rPr lang="vi-VN" kern="1200" dirty="0">
                    <a:solidFill>
                      <a:schemeClr val="accent1"/>
                    </a:solidFill>
                    <a:latin typeface="+mn-lt"/>
                    <a:ea typeface="+mn-ea"/>
                  </a:rPr>
                  <a:t>.</a:t>
                </a:r>
              </a:p>
              <a:p>
                <a:pPr marL="514350" lvl="0" indent="-285750">
                  <a:lnSpc>
                    <a:spcPct val="90000"/>
                  </a:lnSpc>
                  <a:spcBef>
                    <a:spcPts val="0"/>
                  </a:spcBef>
                  <a:spcAft>
                    <a:spcPts val="600"/>
                  </a:spcAft>
                  <a:buSzPts val="1800"/>
                  <a:buFont typeface="Wingdings" panose="05000000000000000000" pitchFamily="2" charset="2"/>
                  <a:buChar char="ü"/>
                </a:pPr>
                <a:r>
                  <a:rPr lang="vi-VN" kern="1200" dirty="0">
                    <a:solidFill>
                      <a:schemeClr val="accent1"/>
                    </a:solidFill>
                    <a:latin typeface="+mn-lt"/>
                    <a:ea typeface="+mn-ea"/>
                  </a:rPr>
                  <a:t>Nghiên cứu và đưa ra mô-đun kết hợp với mô-đun PPM giúp cải thiện độ hiệu quả hơn</a:t>
                </a:r>
              </a:p>
              <a:p>
                <a:pPr marL="514350" lvl="0" indent="-285750">
                  <a:lnSpc>
                    <a:spcPct val="90000"/>
                  </a:lnSpc>
                  <a:spcBef>
                    <a:spcPts val="0"/>
                  </a:spcBef>
                  <a:spcAft>
                    <a:spcPts val="600"/>
                  </a:spcAft>
                  <a:buSzPts val="1800"/>
                  <a:buFont typeface="Wingdings" panose="05000000000000000000" pitchFamily="2" charset="2"/>
                  <a:buChar char="ü"/>
                </a:pPr>
                <a:r>
                  <a:rPr lang="vi-VN" kern="1200" dirty="0">
                    <a:solidFill>
                      <a:schemeClr val="accent1"/>
                    </a:solidFill>
                    <a:latin typeface="+mn-lt"/>
                    <a:ea typeface="+mn-ea"/>
                  </a:rPr>
                  <a:t>Sử dụng GAU để đưa ảnh về kích thước ban đầu qua từng bước thay vì phóng to ảnh từ </a:t>
                </a:r>
                <a14:m>
                  <m:oMath xmlns:m="http://schemas.openxmlformats.org/officeDocument/2006/math">
                    <m:f>
                      <m:fPr>
                        <m:ctrlPr>
                          <a:rPr lang="vi-VN" i="1" kern="1200" smtClean="0">
                            <a:solidFill>
                              <a:schemeClr val="accent1"/>
                            </a:solidFill>
                            <a:latin typeface="Cambria Math" panose="02040503050406030204" pitchFamily="18" charset="0"/>
                            <a:ea typeface="+mn-ea"/>
                          </a:rPr>
                        </m:ctrlPr>
                      </m:fPr>
                      <m:num>
                        <m:r>
                          <a:rPr lang="vi-VN" i="1" kern="1200">
                            <a:solidFill>
                              <a:schemeClr val="accent1"/>
                            </a:solidFill>
                            <a:latin typeface="Cambria Math" panose="02040503050406030204" pitchFamily="18" charset="0"/>
                            <a:ea typeface="+mn-ea"/>
                          </a:rPr>
                          <m:t>1</m:t>
                        </m:r>
                      </m:num>
                      <m:den>
                        <m:r>
                          <a:rPr lang="en-US" i="1" kern="1200">
                            <a:solidFill>
                              <a:schemeClr val="accent1"/>
                            </a:solidFill>
                            <a:latin typeface="Cambria Math" panose="02040503050406030204" pitchFamily="18" charset="0"/>
                            <a:ea typeface="+mn-ea"/>
                          </a:rPr>
                          <m:t>16</m:t>
                        </m:r>
                      </m:den>
                    </m:f>
                  </m:oMath>
                </a14:m>
                <a:r>
                  <a:rPr lang="vi-VN" kern="1200" dirty="0">
                    <a:solidFill>
                      <a:schemeClr val="accent1"/>
                    </a:solidFill>
                    <a:latin typeface="+mn-lt"/>
                    <a:ea typeface="+mn-ea"/>
                  </a:rPr>
                  <a:t> về kích thước ban đầu bằng thuật toán nội suy</a:t>
                </a:r>
              </a:p>
              <a:p>
                <a:pPr marL="228600" lvl="0">
                  <a:lnSpc>
                    <a:spcPct val="90000"/>
                  </a:lnSpc>
                  <a:spcBef>
                    <a:spcPts val="0"/>
                  </a:spcBef>
                  <a:spcAft>
                    <a:spcPts val="600"/>
                  </a:spcAft>
                  <a:buSzPts val="1800"/>
                </a:pPr>
                <a:r>
                  <a:rPr lang="vi-VN" sz="1600" b="1" kern="1200" dirty="0">
                    <a:solidFill>
                      <a:schemeClr val="accent1"/>
                    </a:solidFill>
                    <a:latin typeface="+mn-lt"/>
                    <a:ea typeface="+mn-ea"/>
                  </a:rPr>
                  <a:t>Hạn chế:</a:t>
                </a:r>
              </a:p>
              <a:p>
                <a:pPr marL="514350" lvl="0" indent="-285750">
                  <a:lnSpc>
                    <a:spcPct val="90000"/>
                  </a:lnSpc>
                  <a:spcBef>
                    <a:spcPts val="0"/>
                  </a:spcBef>
                  <a:spcAft>
                    <a:spcPts val="600"/>
                  </a:spcAft>
                  <a:buSzPts val="1800"/>
                  <a:buFont typeface="Wingdings" panose="05000000000000000000" pitchFamily="2" charset="2"/>
                  <a:buChar char="ü"/>
                </a:pPr>
                <a:r>
                  <a:rPr lang="vi-VN" kern="1200" dirty="0">
                    <a:solidFill>
                      <a:schemeClr val="accent1"/>
                    </a:solidFill>
                    <a:latin typeface="+mn-lt"/>
                    <a:ea typeface="+mn-ea"/>
                  </a:rPr>
                  <a:t>Mô hình vẫn bị overfiting, hướng sử lý trong tương lai là kết hợp thêm 1 tập dữ liệu khác để có thể có được nhiều mẫu hơn.</a:t>
                </a:r>
              </a:p>
              <a:p>
                <a:pPr marL="228600" lvl="0">
                  <a:lnSpc>
                    <a:spcPct val="90000"/>
                  </a:lnSpc>
                  <a:spcBef>
                    <a:spcPts val="0"/>
                  </a:spcBef>
                  <a:spcAft>
                    <a:spcPts val="600"/>
                  </a:spcAft>
                  <a:buSzPts val="1800"/>
                </a:pPr>
                <a:endParaRPr lang="vi-VN" kern="1200" dirty="0">
                  <a:solidFill>
                    <a:schemeClr val="accent1"/>
                  </a:solidFill>
                  <a:latin typeface="+mn-lt"/>
                  <a:ea typeface="+mn-ea"/>
                </a:endParaRPr>
              </a:p>
              <a:p>
                <a:pPr marL="514350" lvl="0" indent="-285750">
                  <a:lnSpc>
                    <a:spcPct val="90000"/>
                  </a:lnSpc>
                  <a:spcBef>
                    <a:spcPts val="0"/>
                  </a:spcBef>
                  <a:spcAft>
                    <a:spcPts val="600"/>
                  </a:spcAft>
                  <a:buSzPts val="1800"/>
                  <a:buFont typeface="Wingdings" panose="05000000000000000000" pitchFamily="2" charset="2"/>
                  <a:buChar char="ü"/>
                </a:pPr>
                <a:endParaRPr lang="en-US" kern="1200" dirty="0">
                  <a:solidFill>
                    <a:schemeClr val="accent1"/>
                  </a:solidFill>
                  <a:latin typeface="+mn-lt"/>
                  <a:ea typeface="+mn-ea"/>
                </a:endParaRPr>
              </a:p>
            </p:txBody>
          </p:sp>
        </mc:Choice>
        <mc:Fallback xmlns="">
          <p:sp>
            <p:nvSpPr>
              <p:cNvPr id="12" name="Google Shape;562;p41"/>
              <p:cNvSpPr txBox="1">
                <a:spLocks noRot="1" noChangeAspect="1" noMove="1" noResize="1" noEditPoints="1" noAdjustHandles="1" noChangeArrowheads="1" noChangeShapeType="1" noTextEdit="1"/>
              </p:cNvSpPr>
              <p:nvPr/>
            </p:nvSpPr>
            <p:spPr>
              <a:xfrm>
                <a:off x="542925" y="1577975"/>
                <a:ext cx="8102600" cy="3376295"/>
              </a:xfrm>
              <a:prstGeom prst="rect">
                <a:avLst/>
              </a:prstGeom>
              <a:blipFill>
                <a:blip r:embed="rId2"/>
                <a:stretch>
                  <a:fillRect t="-1264" r="-752"/>
                </a:stretch>
              </a:blipFill>
            </p:spPr>
            <p:txBody>
              <a:bodyPr/>
              <a:lstStyle/>
              <a:p>
                <a:r>
                  <a:rPr lang="vi-VN">
                    <a:noFill/>
                  </a:rPr>
                  <a:t> </a:t>
                </a:r>
              </a:p>
            </p:txBody>
          </p:sp>
        </mc:Fallback>
      </mc:AlternateContent>
      <p:sp>
        <p:nvSpPr>
          <p:cNvPr id="2" name="Google Shape;99;p14"/>
          <p:cNvSpPr/>
          <p:nvPr/>
        </p:nvSpPr>
        <p:spPr>
          <a:xfrm>
            <a:off x="208515" y="20042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900"/>
                                        <p:tgtEl>
                                          <p:spTgt spid="12">
                                            <p:txEl>
                                              <p:pRg st="0" end="0"/>
                                            </p:txEl>
                                          </p:spTgt>
                                        </p:tgtEl>
                                        <p:attrNameLst>
                                          <p:attrName>ppt_w</p:attrName>
                                        </p:attrNameLst>
                                      </p:cBhvr>
                                      <p:tavLst>
                                        <p:tav tm="0">
                                          <p:val>
                                            <p:fltVal val="0"/>
                                          </p:val>
                                        </p:tav>
                                        <p:tav tm="100000">
                                          <p:val>
                                            <p:strVal val="#ppt_w"/>
                                          </p:val>
                                        </p:tav>
                                      </p:tavLst>
                                    </p:anim>
                                    <p:anim calcmode="lin" valueType="num">
                                      <p:cBhvr additive="base">
                                        <p:cTn id="8" dur="900"/>
                                        <p:tgtEl>
                                          <p:spTgt spid="12">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900"/>
                                        <p:tgtEl>
                                          <p:spTgt spid="12">
                                            <p:txEl>
                                              <p:pRg st="1" end="1"/>
                                            </p:txEl>
                                          </p:spTgt>
                                        </p:tgtEl>
                                        <p:attrNameLst>
                                          <p:attrName>ppt_w</p:attrName>
                                        </p:attrNameLst>
                                      </p:cBhvr>
                                      <p:tavLst>
                                        <p:tav tm="0">
                                          <p:val>
                                            <p:fltVal val="0"/>
                                          </p:val>
                                        </p:tav>
                                        <p:tav tm="100000">
                                          <p:val>
                                            <p:strVal val="#ppt_w"/>
                                          </p:val>
                                        </p:tav>
                                      </p:tavLst>
                                    </p:anim>
                                    <p:anim calcmode="lin" valueType="num">
                                      <p:cBhvr additive="base">
                                        <p:cTn id="13" dur="900"/>
                                        <p:tgtEl>
                                          <p:spTgt spid="12">
                                            <p:txEl>
                                              <p:pRg st="1" end="1"/>
                                            </p:txEl>
                                          </p:spTgt>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900"/>
                                        <p:tgtEl>
                                          <p:spTgt spid="12">
                                            <p:txEl>
                                              <p:pRg st="2" end="2"/>
                                            </p:txEl>
                                          </p:spTgt>
                                        </p:tgtEl>
                                        <p:attrNameLst>
                                          <p:attrName>ppt_w</p:attrName>
                                        </p:attrNameLst>
                                      </p:cBhvr>
                                      <p:tavLst>
                                        <p:tav tm="0">
                                          <p:val>
                                            <p:fltVal val="0"/>
                                          </p:val>
                                        </p:tav>
                                        <p:tav tm="100000">
                                          <p:val>
                                            <p:strVal val="#ppt_w"/>
                                          </p:val>
                                        </p:tav>
                                      </p:tavLst>
                                    </p:anim>
                                    <p:anim calcmode="lin" valueType="num">
                                      <p:cBhvr additive="base">
                                        <p:cTn id="18" dur="900"/>
                                        <p:tgtEl>
                                          <p:spTgt spid="12">
                                            <p:txEl>
                                              <p:pRg st="2" end="2"/>
                                            </p:txEl>
                                          </p:spTgt>
                                        </p:tgtEl>
                                        <p:attrNameLst>
                                          <p:attrName>ppt_h</p:attrName>
                                        </p:attrNameLst>
                                      </p:cBhvr>
                                      <p:tavLst>
                                        <p:tav tm="0">
                                          <p:val>
                                            <p:flt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 calcmode="lin" valueType="num">
                                      <p:cBhvr additive="base">
                                        <p:cTn id="22" dur="900"/>
                                        <p:tgtEl>
                                          <p:spTgt spid="12">
                                            <p:txEl>
                                              <p:pRg st="3" end="3"/>
                                            </p:txEl>
                                          </p:spTgt>
                                        </p:tgtEl>
                                        <p:attrNameLst>
                                          <p:attrName>ppt_w</p:attrName>
                                        </p:attrNameLst>
                                      </p:cBhvr>
                                      <p:tavLst>
                                        <p:tav tm="0">
                                          <p:val>
                                            <p:fltVal val="0"/>
                                          </p:val>
                                        </p:tav>
                                        <p:tav tm="100000">
                                          <p:val>
                                            <p:strVal val="#ppt_w"/>
                                          </p:val>
                                        </p:tav>
                                      </p:tavLst>
                                    </p:anim>
                                    <p:anim calcmode="lin" valueType="num">
                                      <p:cBhvr additive="base">
                                        <p:cTn id="23" dur="900"/>
                                        <p:tgtEl>
                                          <p:spTgt spid="12">
                                            <p:txEl>
                                              <p:pRg st="3" end="3"/>
                                            </p:txEl>
                                          </p:spTgt>
                                        </p:tgtEl>
                                        <p:attrNameLst>
                                          <p:attrName>ppt_h</p:attrName>
                                        </p:attrNameLst>
                                      </p:cBhvr>
                                      <p:tavLst>
                                        <p:tav tm="0">
                                          <p:val>
                                            <p:fltVal val="0"/>
                                          </p:val>
                                        </p:tav>
                                        <p:tav tm="100000">
                                          <p:val>
                                            <p:strVal val="#ppt_h"/>
                                          </p:val>
                                        </p:tav>
                                      </p:tavLst>
                                    </p:anim>
                                  </p:childTnLst>
                                </p:cTn>
                              </p:par>
                            </p:childTnLst>
                          </p:cTn>
                        </p:par>
                        <p:par>
                          <p:cTn id="24" fill="hold">
                            <p:stCondLst>
                              <p:cond delay="4000"/>
                            </p:stCondLst>
                            <p:childTnLst>
                              <p:par>
                                <p:cTn id="25" presetID="23" presetClass="entr" presetSubtype="16" fill="hold" nodeType="after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900"/>
                                        <p:tgtEl>
                                          <p:spTgt spid="12">
                                            <p:txEl>
                                              <p:pRg st="4" end="4"/>
                                            </p:txEl>
                                          </p:spTgt>
                                        </p:tgtEl>
                                        <p:attrNameLst>
                                          <p:attrName>ppt_w</p:attrName>
                                        </p:attrNameLst>
                                      </p:cBhvr>
                                      <p:tavLst>
                                        <p:tav tm="0">
                                          <p:val>
                                            <p:fltVal val="0"/>
                                          </p:val>
                                        </p:tav>
                                        <p:tav tm="100000">
                                          <p:val>
                                            <p:strVal val="#ppt_w"/>
                                          </p:val>
                                        </p:tav>
                                      </p:tavLst>
                                    </p:anim>
                                    <p:anim calcmode="lin" valueType="num">
                                      <p:cBhvr additive="base">
                                        <p:cTn id="28" dur="900"/>
                                        <p:tgtEl>
                                          <p:spTgt spid="12">
                                            <p:txEl>
                                              <p:pRg st="4" end="4"/>
                                            </p:txEl>
                                          </p:spTgt>
                                        </p:tgtEl>
                                        <p:attrNameLst>
                                          <p:attrName>ppt_h</p:attrName>
                                        </p:attrNameLst>
                                      </p:cBhvr>
                                      <p:tavLst>
                                        <p:tav tm="0">
                                          <p:val>
                                            <p:fltVal val="0"/>
                                          </p:val>
                                        </p:tav>
                                        <p:tav tm="100000">
                                          <p:val>
                                            <p:strVal val="#ppt_h"/>
                                          </p:val>
                                        </p:tav>
                                      </p:tavLst>
                                    </p:anim>
                                  </p:childTnLst>
                                </p:cTn>
                              </p:par>
                            </p:childTnLst>
                          </p:cTn>
                        </p:par>
                        <p:par>
                          <p:cTn id="29" fill="hold">
                            <p:stCondLst>
                              <p:cond delay="5000"/>
                            </p:stCondLst>
                            <p:childTnLst>
                              <p:par>
                                <p:cTn id="30" presetID="23" presetClass="entr" presetSubtype="16" fill="hold" nodeType="after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 calcmode="lin" valueType="num">
                                      <p:cBhvr additive="base">
                                        <p:cTn id="32" dur="900"/>
                                        <p:tgtEl>
                                          <p:spTgt spid="12">
                                            <p:txEl>
                                              <p:pRg st="5" end="5"/>
                                            </p:txEl>
                                          </p:spTgt>
                                        </p:tgtEl>
                                        <p:attrNameLst>
                                          <p:attrName>ppt_w</p:attrName>
                                        </p:attrNameLst>
                                      </p:cBhvr>
                                      <p:tavLst>
                                        <p:tav tm="0">
                                          <p:val>
                                            <p:fltVal val="0"/>
                                          </p:val>
                                        </p:tav>
                                        <p:tav tm="100000">
                                          <p:val>
                                            <p:strVal val="#ppt_w"/>
                                          </p:val>
                                        </p:tav>
                                      </p:tavLst>
                                    </p:anim>
                                    <p:anim calcmode="lin" valueType="num">
                                      <p:cBhvr additive="base">
                                        <p:cTn id="33" dur="900"/>
                                        <p:tgtEl>
                                          <p:spTgt spid="12">
                                            <p:txEl>
                                              <p:pRg st="5" end="5"/>
                                            </p:txEl>
                                          </p:spTgt>
                                        </p:tgtEl>
                                        <p:attrNameLst>
                                          <p:attrName>ppt_h</p:attrName>
                                        </p:attrNameLst>
                                      </p:cBhvr>
                                      <p:tavLst>
                                        <p:tav tm="0">
                                          <p:val>
                                            <p:fltVal val="0"/>
                                          </p:val>
                                        </p:tav>
                                        <p:tav tm="100000">
                                          <p:val>
                                            <p:strVal val="#ppt_h"/>
                                          </p:val>
                                        </p:tav>
                                      </p:tavLst>
                                    </p:anim>
                                  </p:childTnLst>
                                </p:cTn>
                              </p:par>
                            </p:childTnLst>
                          </p:cTn>
                        </p:par>
                        <p:par>
                          <p:cTn id="34" fill="hold">
                            <p:stCondLst>
                              <p:cond delay="6000"/>
                            </p:stCondLst>
                            <p:childTnLst>
                              <p:par>
                                <p:cTn id="35" presetID="23" presetClass="entr" presetSubtype="16" fill="hold" nodeType="after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900"/>
                                        <p:tgtEl>
                                          <p:spTgt spid="12">
                                            <p:txEl>
                                              <p:pRg st="6" end="6"/>
                                            </p:txEl>
                                          </p:spTgt>
                                        </p:tgtEl>
                                        <p:attrNameLst>
                                          <p:attrName>ppt_w</p:attrName>
                                        </p:attrNameLst>
                                      </p:cBhvr>
                                      <p:tavLst>
                                        <p:tav tm="0">
                                          <p:val>
                                            <p:fltVal val="0"/>
                                          </p:val>
                                        </p:tav>
                                        <p:tav tm="100000">
                                          <p:val>
                                            <p:strVal val="#ppt_w"/>
                                          </p:val>
                                        </p:tav>
                                      </p:tavLst>
                                    </p:anim>
                                    <p:anim calcmode="lin" valueType="num">
                                      <p:cBhvr additive="base">
                                        <p:cTn id="38" dur="900"/>
                                        <p:tgtEl>
                                          <p:spTgt spid="12">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574" y="270461"/>
            <a:ext cx="48327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chemeClr val="accent4">
                    <a:lumMod val="75000"/>
                  </a:schemeClr>
                </a:solidFill>
                <a:latin typeface="+mn-lt"/>
              </a:rPr>
              <a:t>4</a:t>
            </a:r>
            <a:r>
              <a:rPr lang="en-US" sz="1800" b="0" i="0" u="none" strike="noStrike" cap="none" dirty="0">
                <a:solidFill>
                  <a:schemeClr val="accent4">
                    <a:lumMod val="75000"/>
                  </a:schemeClr>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Kết</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luận</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và</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hướng</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phát</a:t>
            </a:r>
            <a:r>
              <a:rPr lang="en-US" sz="1800" b="0" i="0" u="none" strike="noStrike" cap="none" dirty="0">
                <a:solidFill>
                  <a:schemeClr val="bg1"/>
                </a:solidFill>
                <a:latin typeface="+mn-lt"/>
                <a:ea typeface="Arial" panose="020B0604020202020204"/>
                <a:cs typeface="Arial" panose="020B0604020202020204"/>
                <a:sym typeface="Arial" panose="020B0604020202020204"/>
              </a:rPr>
              <a:t> </a:t>
            </a:r>
            <a:r>
              <a:rPr lang="en-US" sz="1800" b="0" i="0" u="none" strike="noStrike" cap="none" dirty="0" err="1">
                <a:solidFill>
                  <a:schemeClr val="bg1"/>
                </a:solidFill>
                <a:latin typeface="+mn-lt"/>
                <a:ea typeface="Arial" panose="020B0604020202020204"/>
                <a:cs typeface="Arial" panose="020B0604020202020204"/>
                <a:sym typeface="Arial" panose="020B0604020202020204"/>
              </a:rPr>
              <a:t>triển</a:t>
            </a:r>
            <a:endParaRPr lang="en-US" sz="1800" dirty="0">
              <a:solidFill>
                <a:schemeClr val="bg1"/>
              </a:solidFill>
              <a:latin typeface="+mn-lt"/>
            </a:endParaRPr>
          </a:p>
        </p:txBody>
      </p:sp>
      <p:sp>
        <p:nvSpPr>
          <p:cNvPr id="9" name="Google Shape;552;p40"/>
          <p:cNvSpPr/>
          <p:nvPr/>
        </p:nvSpPr>
        <p:spPr>
          <a:xfrm>
            <a:off x="760658" y="201434"/>
            <a:ext cx="5272875" cy="535019"/>
          </a:xfrm>
          <a:prstGeom prst="rect">
            <a:avLst/>
          </a:prstGeom>
          <a:solidFill>
            <a:srgbClr val="307BF3"/>
          </a:solidFill>
          <a:ln>
            <a:noFill/>
          </a:ln>
        </p:spPr>
        <p:txBody>
          <a:bodyPr spcFirstLastPara="1" wrap="square" lIns="91425" tIns="45700" rIns="91425" bIns="45700" anchor="ctr" anchorCtr="0">
            <a:noAutofit/>
          </a:bodyPr>
          <a:lstStyle/>
          <a:p>
            <a:r>
              <a:rPr lang="en-US" sz="1800" dirty="0">
                <a:latin typeface="+mn-lt"/>
              </a:rPr>
              <a:t>   </a:t>
            </a:r>
            <a:r>
              <a:rPr lang="en-US" sz="1800" dirty="0">
                <a:solidFill>
                  <a:schemeClr val="bg1"/>
                </a:solidFill>
                <a:latin typeface="+mn-lt"/>
              </a:rPr>
              <a:t>KẾT LUẬN VÀ HƯỚNG PHÁT TRIỂN</a:t>
            </a:r>
            <a:endParaRPr lang="en-US" sz="1800" b="1" dirty="0">
              <a:solidFill>
                <a:schemeClr val="bg1"/>
              </a:solidFill>
              <a:latin typeface="+mn-lt"/>
            </a:endParaRPr>
          </a:p>
        </p:txBody>
      </p:sp>
      <p:sp>
        <p:nvSpPr>
          <p:cNvPr id="3" name="Google Shape;561;p41"/>
          <p:cNvSpPr txBox="1"/>
          <p:nvPr/>
        </p:nvSpPr>
        <p:spPr>
          <a:xfrm>
            <a:off x="763905" y="638242"/>
            <a:ext cx="6810922" cy="1213867"/>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200" b="1" kern="1200" dirty="0" err="1">
                <a:solidFill>
                  <a:srgbClr val="0070C0"/>
                </a:solidFill>
                <a:latin typeface="+mn-lt"/>
                <a:ea typeface="+mj-ea"/>
                <a:cs typeface="+mj-cs"/>
                <a:sym typeface="Oswald"/>
              </a:rPr>
              <a:t>Đề</a:t>
            </a:r>
            <a:r>
              <a:rPr lang="en-US" sz="3200" b="1" kern="1200" dirty="0">
                <a:solidFill>
                  <a:srgbClr val="0070C0"/>
                </a:solidFill>
                <a:latin typeface="+mn-lt"/>
                <a:ea typeface="+mj-ea"/>
                <a:cs typeface="+mj-cs"/>
                <a:sym typeface="Oswald"/>
              </a:rPr>
              <a:t> </a:t>
            </a:r>
            <a:r>
              <a:rPr lang="en-US" sz="3200" b="1" kern="1200" dirty="0" err="1">
                <a:solidFill>
                  <a:srgbClr val="0070C0"/>
                </a:solidFill>
                <a:latin typeface="+mn-lt"/>
                <a:ea typeface="+mj-ea"/>
                <a:cs typeface="+mj-cs"/>
                <a:sym typeface="Oswald"/>
              </a:rPr>
              <a:t>xuất</a:t>
            </a:r>
            <a:r>
              <a:rPr lang="en-US" sz="3200" b="1" kern="1200" dirty="0">
                <a:solidFill>
                  <a:srgbClr val="0070C0"/>
                </a:solidFill>
                <a:latin typeface="+mn-lt"/>
                <a:ea typeface="+mj-ea"/>
                <a:cs typeface="+mj-cs"/>
                <a:sym typeface="Oswald"/>
              </a:rPr>
              <a:t> </a:t>
            </a:r>
            <a:r>
              <a:rPr lang="en-US" sz="3200" b="1" kern="1200" dirty="0" err="1">
                <a:solidFill>
                  <a:srgbClr val="0070C0"/>
                </a:solidFill>
                <a:latin typeface="+mn-lt"/>
                <a:ea typeface="+mj-ea"/>
                <a:cs typeface="+mj-cs"/>
                <a:sym typeface="Oswald"/>
              </a:rPr>
              <a:t>hướng</a:t>
            </a:r>
            <a:r>
              <a:rPr lang="en-US" sz="3200" b="1" kern="1200" dirty="0">
                <a:solidFill>
                  <a:srgbClr val="0070C0"/>
                </a:solidFill>
                <a:latin typeface="+mn-lt"/>
                <a:ea typeface="+mj-ea"/>
                <a:cs typeface="+mj-cs"/>
                <a:sym typeface="Oswald"/>
              </a:rPr>
              <a:t> </a:t>
            </a:r>
            <a:r>
              <a:rPr lang="en-US" sz="3200" b="1" kern="1200" dirty="0" err="1">
                <a:solidFill>
                  <a:srgbClr val="0070C0"/>
                </a:solidFill>
                <a:latin typeface="+mn-lt"/>
                <a:ea typeface="+mj-ea"/>
                <a:cs typeface="+mj-cs"/>
                <a:sym typeface="Oswald"/>
              </a:rPr>
              <a:t>phát</a:t>
            </a:r>
            <a:r>
              <a:rPr lang="en-US" sz="3200" b="1" kern="1200" dirty="0">
                <a:solidFill>
                  <a:srgbClr val="0070C0"/>
                </a:solidFill>
                <a:latin typeface="+mn-lt"/>
                <a:ea typeface="+mj-ea"/>
                <a:cs typeface="+mj-cs"/>
                <a:sym typeface="Oswald"/>
              </a:rPr>
              <a:t> </a:t>
            </a:r>
            <a:r>
              <a:rPr lang="en-US" sz="3200" b="1" kern="1200" dirty="0" err="1">
                <a:solidFill>
                  <a:srgbClr val="0070C0"/>
                </a:solidFill>
                <a:latin typeface="+mn-lt"/>
                <a:ea typeface="+mj-ea"/>
                <a:cs typeface="+mj-cs"/>
                <a:sym typeface="Oswald"/>
              </a:rPr>
              <a:t>triển</a:t>
            </a:r>
            <a:r>
              <a:rPr lang="en-US" sz="3200" b="1" kern="1200" dirty="0">
                <a:solidFill>
                  <a:srgbClr val="0070C0"/>
                </a:solidFill>
                <a:latin typeface="+mn-lt"/>
                <a:ea typeface="+mj-ea"/>
                <a:cs typeface="+mj-cs"/>
                <a:sym typeface="Oswald"/>
              </a:rPr>
              <a:t>:</a:t>
            </a:r>
            <a:endParaRPr lang="en-US" sz="3200" b="1" kern="1200" dirty="0">
              <a:solidFill>
                <a:srgbClr val="0070C0"/>
              </a:solidFill>
              <a:latin typeface="+mn-lt"/>
              <a:ea typeface="+mj-ea"/>
            </a:endParaRPr>
          </a:p>
        </p:txBody>
      </p:sp>
      <p:sp>
        <p:nvSpPr>
          <p:cNvPr id="2" name="TextBox 1"/>
          <p:cNvSpPr txBox="1"/>
          <p:nvPr/>
        </p:nvSpPr>
        <p:spPr>
          <a:xfrm>
            <a:off x="756814" y="1674424"/>
            <a:ext cx="7525598" cy="2584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342900" indent="-342900">
              <a:buFont typeface="Wingdings" panose="05000000000000000000"/>
              <a:buChar char="q"/>
            </a:pPr>
            <a:r>
              <a:rPr lang="en-US" sz="2000" dirty="0">
                <a:latin typeface="+mn-lt"/>
              </a:rPr>
              <a:t>Do </a:t>
            </a:r>
            <a:r>
              <a:rPr lang="en-US" sz="2000" dirty="0" err="1">
                <a:latin typeface="+mn-lt"/>
              </a:rPr>
              <a:t>dữ</a:t>
            </a:r>
            <a:r>
              <a:rPr lang="en-US" sz="2000" dirty="0">
                <a:latin typeface="+mn-lt"/>
              </a:rPr>
              <a:t> </a:t>
            </a:r>
            <a:r>
              <a:rPr lang="en-US" sz="2000" dirty="0" err="1">
                <a:latin typeface="+mn-lt"/>
              </a:rPr>
              <a:t>liệu</a:t>
            </a:r>
            <a:r>
              <a:rPr lang="en-US" sz="2000" dirty="0">
                <a:latin typeface="+mn-lt"/>
              </a:rPr>
              <a:t> </a:t>
            </a:r>
            <a:r>
              <a:rPr lang="en-US" sz="2000" dirty="0" err="1">
                <a:latin typeface="+mn-lt"/>
              </a:rPr>
              <a:t>huấn</a:t>
            </a:r>
            <a:r>
              <a:rPr lang="en-US" sz="2000" dirty="0">
                <a:latin typeface="+mn-lt"/>
              </a:rPr>
              <a:t> </a:t>
            </a:r>
            <a:r>
              <a:rPr lang="en-US" sz="2000" dirty="0" err="1">
                <a:latin typeface="+mn-lt"/>
              </a:rPr>
              <a:t>luyện</a:t>
            </a:r>
            <a:r>
              <a:rPr lang="en-US" sz="2000" dirty="0">
                <a:latin typeface="+mn-lt"/>
              </a:rPr>
              <a:t> </a:t>
            </a:r>
            <a:r>
              <a:rPr lang="en-US" sz="2000" dirty="0" err="1">
                <a:latin typeface="+mn-lt"/>
              </a:rPr>
              <a:t>còn</a:t>
            </a:r>
            <a:r>
              <a:rPr lang="en-US" sz="2000" dirty="0">
                <a:latin typeface="+mn-lt"/>
              </a:rPr>
              <a:t> </a:t>
            </a:r>
            <a:r>
              <a:rPr lang="en-US" sz="2000" dirty="0" err="1">
                <a:latin typeface="+mn-lt"/>
              </a:rPr>
              <a:t>hạn</a:t>
            </a:r>
            <a:r>
              <a:rPr lang="en-US" sz="2000" dirty="0">
                <a:latin typeface="+mn-lt"/>
              </a:rPr>
              <a:t> </a:t>
            </a:r>
            <a:r>
              <a:rPr lang="en-US" sz="2000" dirty="0" err="1">
                <a:latin typeface="+mn-lt"/>
              </a:rPr>
              <a:t>chế</a:t>
            </a:r>
            <a:r>
              <a:rPr lang="en-US" sz="2000" dirty="0">
                <a:latin typeface="+mn-lt"/>
              </a:rPr>
              <a:t>, </a:t>
            </a:r>
            <a:r>
              <a:rPr lang="en-US" sz="2000" dirty="0" err="1">
                <a:latin typeface="+mn-lt"/>
              </a:rPr>
              <a:t>nhóm</a:t>
            </a:r>
            <a:r>
              <a:rPr lang="en-US" sz="2000" dirty="0">
                <a:latin typeface="+mn-lt"/>
              </a:rPr>
              <a:t> </a:t>
            </a:r>
            <a:r>
              <a:rPr lang="en-US" sz="2000" dirty="0" err="1">
                <a:latin typeface="+mn-lt"/>
              </a:rPr>
              <a:t>đề</a:t>
            </a:r>
            <a:r>
              <a:rPr lang="en-US" sz="2000" dirty="0">
                <a:latin typeface="+mn-lt"/>
              </a:rPr>
              <a:t> </a:t>
            </a:r>
            <a:r>
              <a:rPr lang="en-US" sz="2000" dirty="0" err="1">
                <a:latin typeface="+mn-lt"/>
              </a:rPr>
              <a:t>xuất</a:t>
            </a:r>
            <a:r>
              <a:rPr lang="en-US" sz="2000" dirty="0">
                <a:latin typeface="+mn-lt"/>
              </a:rPr>
              <a:t> </a:t>
            </a:r>
            <a:r>
              <a:rPr lang="en-US" sz="2000" dirty="0" err="1">
                <a:latin typeface="+mn-lt"/>
              </a:rPr>
              <a:t>sử</a:t>
            </a:r>
            <a:r>
              <a:rPr lang="en-US" sz="2000" dirty="0">
                <a:latin typeface="+mn-lt"/>
              </a:rPr>
              <a:t> </a:t>
            </a:r>
            <a:r>
              <a:rPr lang="en-US" sz="2000" dirty="0" err="1">
                <a:latin typeface="+mn-lt"/>
              </a:rPr>
              <a:t>dụng</a:t>
            </a:r>
            <a:r>
              <a:rPr lang="en-US" sz="2000" dirty="0">
                <a:latin typeface="+mn-lt"/>
              </a:rPr>
              <a:t> </a:t>
            </a:r>
            <a:r>
              <a:rPr lang="en-US" sz="2000" dirty="0" err="1">
                <a:latin typeface="+mn-lt"/>
              </a:rPr>
              <a:t>thêm</a:t>
            </a:r>
            <a:r>
              <a:rPr lang="en-US" sz="2000" dirty="0">
                <a:latin typeface="+mn-lt"/>
              </a:rPr>
              <a:t> </a:t>
            </a:r>
            <a:r>
              <a:rPr lang="en-US" sz="2000" dirty="0" err="1">
                <a:latin typeface="+mn-lt"/>
              </a:rPr>
              <a:t>tập</a:t>
            </a:r>
            <a:r>
              <a:rPr lang="en-US" sz="2000" dirty="0">
                <a:latin typeface="+mn-lt"/>
              </a:rPr>
              <a:t> </a:t>
            </a:r>
            <a:r>
              <a:rPr lang="en-US" sz="2000" dirty="0" err="1">
                <a:latin typeface="+mn-lt"/>
              </a:rPr>
              <a:t>dữ</a:t>
            </a:r>
            <a:r>
              <a:rPr lang="en-US" sz="2000" dirty="0">
                <a:latin typeface="+mn-lt"/>
              </a:rPr>
              <a:t> </a:t>
            </a:r>
            <a:r>
              <a:rPr lang="en-US" sz="2000" dirty="0" err="1">
                <a:latin typeface="+mn-lt"/>
              </a:rPr>
              <a:t>liệu</a:t>
            </a:r>
            <a:r>
              <a:rPr lang="en-US" sz="2000" dirty="0">
                <a:latin typeface="+mn-lt"/>
              </a:rPr>
              <a:t> </a:t>
            </a:r>
            <a:r>
              <a:rPr lang="en-US" sz="2000" dirty="0" err="1">
                <a:latin typeface="+mn-lt"/>
              </a:rPr>
              <a:t>về</a:t>
            </a:r>
            <a:r>
              <a:rPr lang="en-US" sz="2000" dirty="0">
                <a:latin typeface="+mn-lt"/>
              </a:rPr>
              <a:t> Gleason </a:t>
            </a:r>
            <a:r>
              <a:rPr lang="en-US" sz="2000" dirty="0" err="1">
                <a:latin typeface="+mn-lt"/>
              </a:rPr>
              <a:t>mang</a:t>
            </a:r>
            <a:r>
              <a:rPr lang="en-US" sz="2000" dirty="0">
                <a:latin typeface="+mn-lt"/>
              </a:rPr>
              <a:t> </a:t>
            </a:r>
            <a:r>
              <a:rPr lang="en-US" sz="2000" dirty="0" err="1">
                <a:latin typeface="+mn-lt"/>
              </a:rPr>
              <a:t>tên</a:t>
            </a:r>
            <a:r>
              <a:rPr lang="en-US" sz="2000" dirty="0">
                <a:latin typeface="+mn-lt"/>
              </a:rPr>
              <a:t> </a:t>
            </a:r>
            <a:r>
              <a:rPr lang="en-US" sz="2000" b="1" dirty="0">
                <a:latin typeface="+mn-lt"/>
              </a:rPr>
              <a:t>"Replication Data for: Automated Gleason grading of prostate cancer tissue microarrays via deep learning"</a:t>
            </a:r>
            <a:r>
              <a:rPr lang="en-US" sz="2000" dirty="0">
                <a:latin typeface="+mn-lt"/>
              </a:rPr>
              <a:t> </a:t>
            </a:r>
            <a:r>
              <a:rPr lang="en-US" sz="2000" dirty="0" err="1">
                <a:latin typeface="+mn-lt"/>
              </a:rPr>
              <a:t>của</a:t>
            </a:r>
            <a:r>
              <a:rPr lang="en-US" sz="2000" dirty="0">
                <a:latin typeface="+mn-lt"/>
              </a:rPr>
              <a:t> </a:t>
            </a:r>
            <a:r>
              <a:rPr lang="en-US" sz="2000" dirty="0" err="1">
                <a:latin typeface="+mn-lt"/>
              </a:rPr>
              <a:t>trang</a:t>
            </a:r>
            <a:r>
              <a:rPr lang="en-US" sz="2000" dirty="0">
                <a:latin typeface="+mn-lt"/>
              </a:rPr>
              <a:t> </a:t>
            </a:r>
            <a:r>
              <a:rPr lang="en-US" sz="2000" dirty="0">
                <a:solidFill>
                  <a:srgbClr val="C00000"/>
                </a:solidFill>
                <a:latin typeface="+mn-lt"/>
              </a:rPr>
              <a:t>Harvard Dataverse.</a:t>
            </a:r>
            <a:endParaRPr lang="en-US" sz="2400" dirty="0">
              <a:solidFill>
                <a:srgbClr val="212121"/>
              </a:solidFill>
              <a:latin typeface="+mn-lt"/>
            </a:endParaRPr>
          </a:p>
          <a:p>
            <a:pPr marL="342900" indent="-342900">
              <a:buFont typeface="Wingdings" panose="05000000000000000000"/>
              <a:buChar char="q"/>
            </a:pPr>
            <a:r>
              <a:rPr lang="vi-VN" sz="2000" dirty="0">
                <a:solidFill>
                  <a:srgbClr val="212121"/>
                </a:solidFill>
                <a:latin typeface="+mn-lt"/>
              </a:rPr>
              <a:t>Sử mô hình encoder khác mạnh mẽ hơn mô hình Resnet</a:t>
            </a:r>
            <a:r>
              <a:rPr lang="en-US" sz="2000" dirty="0">
                <a:solidFill>
                  <a:srgbClr val="00FDC8"/>
                </a:solidFill>
                <a:latin typeface="+mn-lt"/>
              </a:rPr>
              <a:t> </a:t>
            </a:r>
            <a:r>
              <a:rPr lang="en-US" sz="2000" dirty="0">
                <a:solidFill>
                  <a:schemeClr val="accent1"/>
                </a:solidFill>
                <a:latin typeface="+mn-lt"/>
              </a:rPr>
              <a:t>.</a:t>
            </a:r>
            <a:endParaRPr lang="en-US" sz="2400" dirty="0">
              <a:solidFill>
                <a:schemeClr val="accent1"/>
              </a:solidFill>
              <a:latin typeface="+mn-lt"/>
            </a:endParaRPr>
          </a:p>
          <a:p>
            <a:endParaRPr lang="en-US" dirty="0">
              <a:solidFill>
                <a:srgbClr val="C00000"/>
              </a:solidFill>
              <a:latin typeface="+mn-lt"/>
            </a:endParaRPr>
          </a:p>
          <a:p>
            <a:endParaRPr lang="en-US" dirty="0">
              <a:solidFill>
                <a:srgbClr val="C00000"/>
              </a:solidFill>
              <a:latin typeface="+mn-lt"/>
            </a:endParaRPr>
          </a:p>
          <a:p>
            <a:endParaRPr lang="en-US" dirty="0">
              <a:solidFill>
                <a:srgbClr val="C00000"/>
              </a:solidFill>
              <a:latin typeface="+mn-lt"/>
            </a:endParaRPr>
          </a:p>
        </p:txBody>
      </p:sp>
      <p:sp>
        <p:nvSpPr>
          <p:cNvPr id="7" name="Google Shape;99;p14"/>
          <p:cNvSpPr/>
          <p:nvPr/>
        </p:nvSpPr>
        <p:spPr>
          <a:xfrm>
            <a:off x="208515" y="20042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6" name="Google Shape;107;p15">
            <a:extLst>
              <a:ext uri="{FF2B5EF4-FFF2-40B4-BE49-F238E27FC236}">
                <a16:creationId xmlns:a16="http://schemas.microsoft.com/office/drawing/2014/main" id="{2FB573FF-0146-69F1-52B9-309E9D0B19C4}"/>
              </a:ext>
            </a:extLst>
          </p:cNvPr>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9" name="Google Shape;110;p15">
            <a:extLst>
              <a:ext uri="{FF2B5EF4-FFF2-40B4-BE49-F238E27FC236}">
                <a16:creationId xmlns:a16="http://schemas.microsoft.com/office/drawing/2014/main" id="{ABFCBF86-9681-8E82-8D5B-6FA380C974D8}"/>
              </a:ext>
            </a:extLst>
          </p:cNvPr>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1" name="Google Shape;108;p15">
            <a:extLst>
              <a:ext uri="{FF2B5EF4-FFF2-40B4-BE49-F238E27FC236}">
                <a16:creationId xmlns:a16="http://schemas.microsoft.com/office/drawing/2014/main" id="{F87D4AE2-B9B3-9BBA-53B8-11DD92B5D4E9}"/>
              </a:ext>
            </a:extLst>
          </p:cNvPr>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2" name="TextBox 11">
            <a:extLst>
              <a:ext uri="{FF2B5EF4-FFF2-40B4-BE49-F238E27FC236}">
                <a16:creationId xmlns:a16="http://schemas.microsoft.com/office/drawing/2014/main" id="{ABCE9F57-E9D7-9036-7705-FD0D66ED28EB}"/>
              </a:ext>
            </a:extLst>
          </p:cNvPr>
          <p:cNvSpPr txBox="1"/>
          <p:nvPr/>
        </p:nvSpPr>
        <p:spPr>
          <a:xfrm>
            <a:off x="23699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13" name="TextBox 12">
            <a:extLst>
              <a:ext uri="{FF2B5EF4-FFF2-40B4-BE49-F238E27FC236}">
                <a16:creationId xmlns:a16="http://schemas.microsoft.com/office/drawing/2014/main" id="{2995D72F-AB4E-292A-C1A8-05D7992BA0C8}"/>
              </a:ext>
            </a:extLst>
          </p:cNvPr>
          <p:cNvSpPr txBox="1"/>
          <p:nvPr/>
        </p:nvSpPr>
        <p:spPr>
          <a:xfrm>
            <a:off x="579752" y="878552"/>
            <a:ext cx="3627883" cy="460375"/>
          </a:xfrm>
          <a:prstGeom prst="rect">
            <a:avLst/>
          </a:prstGeom>
          <a:noFill/>
        </p:spPr>
        <p:txBody>
          <a:bodyPr wrap="square" lIns="91440" tIns="45720" rIns="91440" bIns="45720" rtlCol="0" anchor="t">
            <a:spAutoFit/>
          </a:bodyPr>
          <a:lstStyle/>
          <a:p>
            <a:r>
              <a:rPr lang="vi-VN" sz="2400" b="1" dirty="0">
                <a:solidFill>
                  <a:srgbClr val="0070C0"/>
                </a:solidFill>
                <a:latin typeface="+mn-lt"/>
              </a:rPr>
              <a:t>Động lực nghiên cứu</a:t>
            </a:r>
          </a:p>
        </p:txBody>
      </p:sp>
      <p:pic>
        <p:nvPicPr>
          <p:cNvPr id="14" name="Picture 13">
            <a:extLst>
              <a:ext uri="{FF2B5EF4-FFF2-40B4-BE49-F238E27FC236}">
                <a16:creationId xmlns:a16="http://schemas.microsoft.com/office/drawing/2014/main" id="{7FA9F50C-8F80-3E60-4550-980059C1FC29}"/>
              </a:ext>
            </a:extLst>
          </p:cNvPr>
          <p:cNvPicPr>
            <a:picLocks noChangeAspect="1"/>
          </p:cNvPicPr>
          <p:nvPr/>
        </p:nvPicPr>
        <p:blipFill>
          <a:blip r:embed="rId3"/>
          <a:stretch>
            <a:fillRect/>
          </a:stretch>
        </p:blipFill>
        <p:spPr>
          <a:xfrm>
            <a:off x="0" y="4785547"/>
            <a:ext cx="9144000" cy="11057"/>
          </a:xfrm>
          <a:prstGeom prst="rect">
            <a:avLst/>
          </a:prstGeom>
        </p:spPr>
      </p:pic>
      <p:sp>
        <p:nvSpPr>
          <p:cNvPr id="15" name="TextBox 14">
            <a:extLst>
              <a:ext uri="{FF2B5EF4-FFF2-40B4-BE49-F238E27FC236}">
                <a16:creationId xmlns:a16="http://schemas.microsoft.com/office/drawing/2014/main" id="{C372A6B2-04DA-AC20-C0F6-9C80B0ECE3DB}"/>
              </a:ext>
            </a:extLst>
          </p:cNvPr>
          <p:cNvSpPr txBox="1"/>
          <p:nvPr/>
        </p:nvSpPr>
        <p:spPr>
          <a:xfrm>
            <a:off x="245138" y="4874435"/>
            <a:ext cx="5587626" cy="245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dirty="0">
                <a:latin typeface="+mn-lt"/>
              </a:rPr>
              <a:t>(1)</a:t>
            </a:r>
            <a:r>
              <a:rPr lang="vi-VN" altLang="en-US" sz="1000" dirty="0">
                <a:latin typeface="+mn-lt"/>
              </a:rPr>
              <a:t> </a:t>
            </a:r>
            <a:r>
              <a:rPr lang="en-US" sz="1000" dirty="0">
                <a:latin typeface="+mn-lt"/>
              </a:rPr>
              <a:t>https://tamanhhospital.vn/ung-thu-tuyen-tien-liet/</a:t>
            </a:r>
          </a:p>
        </p:txBody>
      </p:sp>
      <p:sp>
        <p:nvSpPr>
          <p:cNvPr id="16" name="TextBox 15">
            <a:extLst>
              <a:ext uri="{FF2B5EF4-FFF2-40B4-BE49-F238E27FC236}">
                <a16:creationId xmlns:a16="http://schemas.microsoft.com/office/drawing/2014/main" id="{C2C23923-2E35-599E-5F6C-80B06B784CD7}"/>
              </a:ext>
            </a:extLst>
          </p:cNvPr>
          <p:cNvSpPr txBox="1"/>
          <p:nvPr/>
        </p:nvSpPr>
        <p:spPr>
          <a:xfrm>
            <a:off x="800100" y="1757363"/>
            <a:ext cx="184731" cy="307777"/>
          </a:xfrm>
          <a:prstGeom prst="rect">
            <a:avLst/>
          </a:prstGeom>
          <a:noFill/>
        </p:spPr>
        <p:txBody>
          <a:bodyPr wrap="square" rtlCol="0">
            <a:spAutoFit/>
          </a:bodyPr>
          <a:lstStyle/>
          <a:p>
            <a:endParaRPr lang="vi-VN" dirty="0">
              <a:latin typeface="+mn-lt"/>
            </a:endParaRPr>
          </a:p>
        </p:txBody>
      </p:sp>
      <p:sp>
        <p:nvSpPr>
          <p:cNvPr id="17" name="TextBox 1">
            <a:extLst>
              <a:ext uri="{FF2B5EF4-FFF2-40B4-BE49-F238E27FC236}">
                <a16:creationId xmlns:a16="http://schemas.microsoft.com/office/drawing/2014/main" id="{9978636F-C2D3-5299-FFE6-5A118E70EF31}"/>
              </a:ext>
            </a:extLst>
          </p:cNvPr>
          <p:cNvSpPr txBox="1"/>
          <p:nvPr/>
        </p:nvSpPr>
        <p:spPr>
          <a:xfrm>
            <a:off x="655569" y="1418379"/>
            <a:ext cx="7539878" cy="2306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a:buChar char="q"/>
            </a:pPr>
            <a:r>
              <a:rPr lang="en-US" sz="1800" dirty="0" err="1">
                <a:solidFill>
                  <a:srgbClr val="202122"/>
                </a:solidFill>
                <a:latin typeface="+mn-lt"/>
              </a:rPr>
              <a:t>Khoảng</a:t>
            </a:r>
            <a:r>
              <a:rPr lang="en-US" sz="1800" dirty="0">
                <a:solidFill>
                  <a:srgbClr val="202122"/>
                </a:solidFill>
                <a:latin typeface="+mn-lt"/>
              </a:rPr>
              <a:t> </a:t>
            </a:r>
            <a:r>
              <a:rPr lang="en-US" sz="1800" i="1" dirty="0">
                <a:solidFill>
                  <a:srgbClr val="202122"/>
                </a:solidFill>
                <a:latin typeface="+mn-lt"/>
              </a:rPr>
              <a:t>1,2 </a:t>
            </a:r>
            <a:r>
              <a:rPr lang="en-US" sz="1800" i="1" dirty="0" err="1">
                <a:solidFill>
                  <a:srgbClr val="202122"/>
                </a:solidFill>
                <a:latin typeface="+mn-lt"/>
              </a:rPr>
              <a:t>triệu</a:t>
            </a:r>
            <a:r>
              <a:rPr lang="en-US" sz="1800" dirty="0">
                <a:solidFill>
                  <a:srgbClr val="202122"/>
                </a:solidFill>
                <a:latin typeface="+mn-lt"/>
              </a:rPr>
              <a:t> </a:t>
            </a:r>
            <a:r>
              <a:rPr lang="en-US" sz="1800" dirty="0" err="1">
                <a:solidFill>
                  <a:srgbClr val="202122"/>
                </a:solidFill>
                <a:latin typeface="+mn-lt"/>
              </a:rPr>
              <a:t>trường</a:t>
            </a:r>
            <a:r>
              <a:rPr lang="en-US" sz="1800" dirty="0">
                <a:solidFill>
                  <a:srgbClr val="202122"/>
                </a:solidFill>
                <a:latin typeface="+mn-lt"/>
              </a:rPr>
              <a:t> </a:t>
            </a:r>
            <a:r>
              <a:rPr lang="en-US" sz="1800" dirty="0" err="1">
                <a:solidFill>
                  <a:srgbClr val="202122"/>
                </a:solidFill>
                <a:latin typeface="+mn-lt"/>
              </a:rPr>
              <a:t>hợp</a:t>
            </a:r>
            <a:r>
              <a:rPr lang="en-US" sz="1800" dirty="0">
                <a:solidFill>
                  <a:srgbClr val="202122"/>
                </a:solidFill>
                <a:latin typeface="+mn-lt"/>
              </a:rPr>
              <a:t> </a:t>
            </a:r>
            <a:r>
              <a:rPr lang="en-US" sz="1800" dirty="0" err="1">
                <a:solidFill>
                  <a:srgbClr val="202122"/>
                </a:solidFill>
                <a:latin typeface="+mn-lt"/>
              </a:rPr>
              <a:t>ung</a:t>
            </a:r>
            <a:r>
              <a:rPr lang="en-US" sz="1800" dirty="0">
                <a:solidFill>
                  <a:srgbClr val="202122"/>
                </a:solidFill>
                <a:latin typeface="+mn-lt"/>
              </a:rPr>
              <a:t> </a:t>
            </a:r>
            <a:r>
              <a:rPr lang="en-US" sz="1800" dirty="0" err="1">
                <a:solidFill>
                  <a:srgbClr val="202122"/>
                </a:solidFill>
                <a:latin typeface="+mn-lt"/>
              </a:rPr>
              <a:t>thư</a:t>
            </a:r>
            <a:r>
              <a:rPr lang="en-US" sz="1800" dirty="0">
                <a:solidFill>
                  <a:srgbClr val="202122"/>
                </a:solidFill>
                <a:latin typeface="+mn-lt"/>
              </a:rPr>
              <a:t> </a:t>
            </a:r>
            <a:r>
              <a:rPr lang="en-US" sz="1800" dirty="0" err="1">
                <a:solidFill>
                  <a:srgbClr val="202122"/>
                </a:solidFill>
                <a:latin typeface="+mn-lt"/>
              </a:rPr>
              <a:t>tuyến</a:t>
            </a:r>
            <a:r>
              <a:rPr lang="en-US" sz="1800" dirty="0">
                <a:solidFill>
                  <a:srgbClr val="202122"/>
                </a:solidFill>
                <a:latin typeface="+mn-lt"/>
              </a:rPr>
              <a:t> </a:t>
            </a:r>
            <a:r>
              <a:rPr lang="en-US" sz="1800" dirty="0" err="1">
                <a:solidFill>
                  <a:srgbClr val="202122"/>
                </a:solidFill>
                <a:latin typeface="+mn-lt"/>
              </a:rPr>
              <a:t>tiền</a:t>
            </a:r>
            <a:r>
              <a:rPr lang="en-US" sz="1800" dirty="0">
                <a:solidFill>
                  <a:srgbClr val="202122"/>
                </a:solidFill>
                <a:latin typeface="+mn-lt"/>
              </a:rPr>
              <a:t> </a:t>
            </a:r>
            <a:r>
              <a:rPr lang="en-US" sz="1800" dirty="0" err="1">
                <a:solidFill>
                  <a:srgbClr val="202122"/>
                </a:solidFill>
                <a:latin typeface="+mn-lt"/>
              </a:rPr>
              <a:t>liệt</a:t>
            </a:r>
            <a:r>
              <a:rPr lang="en-US" sz="1800" dirty="0">
                <a:solidFill>
                  <a:srgbClr val="202122"/>
                </a:solidFill>
                <a:latin typeface="+mn-lt"/>
              </a:rPr>
              <a:t> </a:t>
            </a:r>
            <a:r>
              <a:rPr lang="en-US" sz="1800" dirty="0" err="1">
                <a:solidFill>
                  <a:srgbClr val="202122"/>
                </a:solidFill>
                <a:latin typeface="+mn-lt"/>
              </a:rPr>
              <a:t>mới</a:t>
            </a:r>
            <a:r>
              <a:rPr lang="en-US" sz="1800" dirty="0">
                <a:solidFill>
                  <a:srgbClr val="202122"/>
                </a:solidFill>
                <a:latin typeface="+mn-lt"/>
              </a:rPr>
              <a:t> </a:t>
            </a:r>
            <a:r>
              <a:rPr lang="en-US" sz="1800" dirty="0" err="1">
                <a:solidFill>
                  <a:srgbClr val="202122"/>
                </a:solidFill>
                <a:latin typeface="+mn-lt"/>
              </a:rPr>
              <a:t>được</a:t>
            </a:r>
            <a:r>
              <a:rPr lang="en-US" sz="1800" dirty="0">
                <a:solidFill>
                  <a:srgbClr val="202122"/>
                </a:solidFill>
                <a:latin typeface="+mn-lt"/>
              </a:rPr>
              <a:t> </a:t>
            </a:r>
            <a:r>
              <a:rPr lang="en-US" sz="1800" dirty="0" err="1">
                <a:solidFill>
                  <a:srgbClr val="202122"/>
                </a:solidFill>
                <a:latin typeface="+mn-lt"/>
              </a:rPr>
              <a:t>chẩn</a:t>
            </a:r>
            <a:r>
              <a:rPr lang="en-US" sz="1800" dirty="0">
                <a:solidFill>
                  <a:srgbClr val="202122"/>
                </a:solidFill>
                <a:latin typeface="+mn-lt"/>
              </a:rPr>
              <a:t> </a:t>
            </a:r>
            <a:r>
              <a:rPr lang="en-US" sz="1800" dirty="0" err="1">
                <a:solidFill>
                  <a:srgbClr val="202122"/>
                </a:solidFill>
                <a:latin typeface="+mn-lt"/>
              </a:rPr>
              <a:t>đoán</a:t>
            </a:r>
            <a:r>
              <a:rPr lang="en-US" sz="1800" dirty="0">
                <a:solidFill>
                  <a:srgbClr val="202122"/>
                </a:solidFill>
                <a:latin typeface="+mn-lt"/>
              </a:rPr>
              <a:t> </a:t>
            </a:r>
            <a:r>
              <a:rPr lang="en-US" sz="1800" dirty="0" err="1">
                <a:solidFill>
                  <a:srgbClr val="202122"/>
                </a:solidFill>
                <a:latin typeface="+mn-lt"/>
              </a:rPr>
              <a:t>mỗi</a:t>
            </a:r>
            <a:r>
              <a:rPr lang="en-US" sz="1800" dirty="0">
                <a:solidFill>
                  <a:srgbClr val="202122"/>
                </a:solidFill>
                <a:latin typeface="+mn-lt"/>
              </a:rPr>
              <a:t> </a:t>
            </a:r>
            <a:r>
              <a:rPr lang="en-US" sz="1800" dirty="0" err="1">
                <a:solidFill>
                  <a:srgbClr val="202122"/>
                </a:solidFill>
                <a:latin typeface="+mn-lt"/>
              </a:rPr>
              <a:t>năm</a:t>
            </a:r>
            <a:r>
              <a:rPr lang="en-US" sz="1800" dirty="0">
                <a:solidFill>
                  <a:srgbClr val="202122"/>
                </a:solidFill>
                <a:latin typeface="+mn-lt"/>
              </a:rPr>
              <a:t> </a:t>
            </a:r>
            <a:r>
              <a:rPr lang="en-US" sz="1800" dirty="0" err="1">
                <a:solidFill>
                  <a:srgbClr val="202122"/>
                </a:solidFill>
                <a:latin typeface="+mn-lt"/>
              </a:rPr>
              <a:t>và</a:t>
            </a:r>
            <a:r>
              <a:rPr lang="en-US" sz="1800" dirty="0">
                <a:solidFill>
                  <a:srgbClr val="202122"/>
                </a:solidFill>
                <a:latin typeface="+mn-lt"/>
              </a:rPr>
              <a:t> </a:t>
            </a:r>
            <a:r>
              <a:rPr lang="en-US" sz="1800" i="1" dirty="0">
                <a:solidFill>
                  <a:srgbClr val="202122"/>
                </a:solidFill>
                <a:latin typeface="+mn-lt"/>
              </a:rPr>
              <a:t>350.000</a:t>
            </a:r>
            <a:r>
              <a:rPr lang="en-US" sz="1800" dirty="0">
                <a:solidFill>
                  <a:srgbClr val="202122"/>
                </a:solidFill>
                <a:latin typeface="+mn-lt"/>
              </a:rPr>
              <a:t> </a:t>
            </a:r>
            <a:r>
              <a:rPr lang="en-US" sz="1800" dirty="0" err="1">
                <a:solidFill>
                  <a:srgbClr val="202122"/>
                </a:solidFill>
                <a:latin typeface="+mn-lt"/>
              </a:rPr>
              <a:t>nam</a:t>
            </a:r>
            <a:r>
              <a:rPr lang="en-US" sz="1800" dirty="0">
                <a:solidFill>
                  <a:srgbClr val="202122"/>
                </a:solidFill>
                <a:latin typeface="+mn-lt"/>
              </a:rPr>
              <a:t> </a:t>
            </a:r>
            <a:r>
              <a:rPr lang="en-US" sz="1800" dirty="0" err="1">
                <a:solidFill>
                  <a:srgbClr val="202122"/>
                </a:solidFill>
                <a:latin typeface="+mn-lt"/>
              </a:rPr>
              <a:t>giới</a:t>
            </a:r>
            <a:r>
              <a:rPr lang="en-US" sz="1800" dirty="0">
                <a:solidFill>
                  <a:srgbClr val="202122"/>
                </a:solidFill>
                <a:latin typeface="+mn-lt"/>
              </a:rPr>
              <a:t> </a:t>
            </a:r>
            <a:r>
              <a:rPr lang="en-US" sz="1800" dirty="0" err="1">
                <a:solidFill>
                  <a:srgbClr val="202122"/>
                </a:solidFill>
                <a:latin typeface="+mn-lt"/>
              </a:rPr>
              <a:t>chết</a:t>
            </a:r>
            <a:r>
              <a:rPr lang="en-US" sz="1800" dirty="0">
                <a:solidFill>
                  <a:srgbClr val="202122"/>
                </a:solidFill>
                <a:latin typeface="+mn-lt"/>
              </a:rPr>
              <a:t> </a:t>
            </a:r>
            <a:r>
              <a:rPr lang="en-US" sz="1800" dirty="0" err="1">
                <a:solidFill>
                  <a:srgbClr val="202122"/>
                </a:solidFill>
                <a:latin typeface="+mn-lt"/>
              </a:rPr>
              <a:t>vì</a:t>
            </a:r>
            <a:r>
              <a:rPr lang="en-US" sz="1800" dirty="0">
                <a:solidFill>
                  <a:srgbClr val="202122"/>
                </a:solidFill>
                <a:latin typeface="+mn-lt"/>
              </a:rPr>
              <a:t> </a:t>
            </a:r>
            <a:r>
              <a:rPr lang="en-US" sz="1800" dirty="0" err="1">
                <a:solidFill>
                  <a:srgbClr val="202122"/>
                </a:solidFill>
                <a:latin typeface="+mn-lt"/>
              </a:rPr>
              <a:t>căn</a:t>
            </a:r>
            <a:r>
              <a:rPr lang="en-US" sz="1800" dirty="0">
                <a:solidFill>
                  <a:srgbClr val="202122"/>
                </a:solidFill>
                <a:latin typeface="+mn-lt"/>
              </a:rPr>
              <a:t> </a:t>
            </a:r>
            <a:r>
              <a:rPr lang="en-US" sz="1800" dirty="0" err="1">
                <a:solidFill>
                  <a:srgbClr val="202122"/>
                </a:solidFill>
                <a:latin typeface="+mn-lt"/>
              </a:rPr>
              <a:t>bệnh</a:t>
            </a:r>
            <a:r>
              <a:rPr lang="en-US" sz="1800" dirty="0">
                <a:solidFill>
                  <a:srgbClr val="202122"/>
                </a:solidFill>
                <a:latin typeface="+mn-lt"/>
              </a:rPr>
              <a:t> </a:t>
            </a:r>
            <a:r>
              <a:rPr lang="en-US" sz="1800" dirty="0" err="1">
                <a:solidFill>
                  <a:srgbClr val="202122"/>
                </a:solidFill>
                <a:latin typeface="+mn-lt"/>
              </a:rPr>
              <a:t>này</a:t>
            </a:r>
            <a:r>
              <a:rPr lang="en-US" sz="1800" dirty="0">
                <a:solidFill>
                  <a:srgbClr val="202122"/>
                </a:solidFill>
                <a:latin typeface="+mn-lt"/>
              </a:rPr>
              <a:t>.(1)</a:t>
            </a:r>
            <a:endParaRPr lang="en-US" sz="1800" dirty="0">
              <a:latin typeface="+mn-lt"/>
            </a:endParaRPr>
          </a:p>
          <a:p>
            <a:pPr marL="285750" indent="-285750">
              <a:buFont typeface="Wingdings" panose="05000000000000000000"/>
              <a:buChar char="q"/>
            </a:pPr>
            <a:endParaRPr lang="en-US" sz="1800" dirty="0">
              <a:solidFill>
                <a:srgbClr val="202122"/>
              </a:solidFill>
              <a:latin typeface="+mn-lt"/>
            </a:endParaRPr>
          </a:p>
          <a:p>
            <a:pPr marL="285750" indent="-285750">
              <a:buFont typeface="Wingdings" panose="05000000000000000000"/>
              <a:buChar char="q"/>
            </a:pPr>
            <a:r>
              <a:rPr lang="en-US" sz="1800" dirty="0" err="1">
                <a:solidFill>
                  <a:srgbClr val="202122"/>
                </a:solidFill>
                <a:latin typeface="+mn-lt"/>
              </a:rPr>
              <a:t>Khám</a:t>
            </a:r>
            <a:r>
              <a:rPr lang="en-US" sz="1800" dirty="0">
                <a:solidFill>
                  <a:srgbClr val="202122"/>
                </a:solidFill>
                <a:latin typeface="+mn-lt"/>
              </a:rPr>
              <a:t> </a:t>
            </a:r>
            <a:r>
              <a:rPr lang="en-US" sz="1800" dirty="0" err="1">
                <a:solidFill>
                  <a:srgbClr val="202122"/>
                </a:solidFill>
                <a:latin typeface="+mn-lt"/>
              </a:rPr>
              <a:t>nghiệm</a:t>
            </a:r>
            <a:r>
              <a:rPr lang="en-US" sz="1800" dirty="0">
                <a:solidFill>
                  <a:srgbClr val="202122"/>
                </a:solidFill>
                <a:latin typeface="+mn-lt"/>
              </a:rPr>
              <a:t> </a:t>
            </a:r>
            <a:r>
              <a:rPr lang="en-US" sz="1800" dirty="0" err="1">
                <a:solidFill>
                  <a:srgbClr val="202122"/>
                </a:solidFill>
                <a:latin typeface="+mn-lt"/>
              </a:rPr>
              <a:t>tử</a:t>
            </a:r>
            <a:r>
              <a:rPr lang="en-US" sz="1800" dirty="0">
                <a:solidFill>
                  <a:srgbClr val="202122"/>
                </a:solidFill>
                <a:latin typeface="+mn-lt"/>
              </a:rPr>
              <a:t> </a:t>
            </a:r>
            <a:r>
              <a:rPr lang="en-US" sz="1800" dirty="0" err="1">
                <a:solidFill>
                  <a:srgbClr val="202122"/>
                </a:solidFill>
                <a:latin typeface="+mn-lt"/>
              </a:rPr>
              <a:t>thi</a:t>
            </a:r>
            <a:r>
              <a:rPr lang="en-US" sz="1800" dirty="0">
                <a:solidFill>
                  <a:srgbClr val="202122"/>
                </a:solidFill>
                <a:latin typeface="+mn-lt"/>
              </a:rPr>
              <a:t> </a:t>
            </a:r>
            <a:r>
              <a:rPr lang="en-US" sz="1800" dirty="0" err="1">
                <a:solidFill>
                  <a:srgbClr val="202122"/>
                </a:solidFill>
                <a:latin typeface="+mn-lt"/>
              </a:rPr>
              <a:t>những</a:t>
            </a:r>
            <a:r>
              <a:rPr lang="en-US" sz="1800" dirty="0">
                <a:solidFill>
                  <a:srgbClr val="202122"/>
                </a:solidFill>
                <a:latin typeface="+mn-lt"/>
              </a:rPr>
              <a:t> </a:t>
            </a:r>
            <a:r>
              <a:rPr lang="en-US" sz="1800" dirty="0" err="1">
                <a:solidFill>
                  <a:srgbClr val="202122"/>
                </a:solidFill>
                <a:latin typeface="+mn-lt"/>
              </a:rPr>
              <a:t>người</a:t>
            </a:r>
            <a:r>
              <a:rPr lang="en-US" sz="1800" dirty="0">
                <a:solidFill>
                  <a:srgbClr val="202122"/>
                </a:solidFill>
                <a:latin typeface="+mn-lt"/>
              </a:rPr>
              <a:t> </a:t>
            </a:r>
            <a:r>
              <a:rPr lang="en-US" sz="1800" dirty="0" err="1">
                <a:solidFill>
                  <a:srgbClr val="202122"/>
                </a:solidFill>
                <a:latin typeface="+mn-lt"/>
              </a:rPr>
              <a:t>đàn</a:t>
            </a:r>
            <a:r>
              <a:rPr lang="en-US" sz="1800" dirty="0">
                <a:solidFill>
                  <a:srgbClr val="202122"/>
                </a:solidFill>
                <a:latin typeface="+mn-lt"/>
              </a:rPr>
              <a:t> </a:t>
            </a:r>
            <a:r>
              <a:rPr lang="en-US" sz="1800" dirty="0" err="1">
                <a:solidFill>
                  <a:srgbClr val="202122"/>
                </a:solidFill>
                <a:latin typeface="+mn-lt"/>
              </a:rPr>
              <a:t>ông</a:t>
            </a:r>
            <a:r>
              <a:rPr lang="en-US" sz="1800" dirty="0">
                <a:solidFill>
                  <a:srgbClr val="202122"/>
                </a:solidFill>
                <a:latin typeface="+mn-lt"/>
              </a:rPr>
              <a:t> qua </a:t>
            </a:r>
            <a:r>
              <a:rPr lang="vi-VN" sz="1800" dirty="0">
                <a:solidFill>
                  <a:srgbClr val="202122"/>
                </a:solidFill>
                <a:latin typeface="+mn-lt"/>
              </a:rPr>
              <a:t>đời</a:t>
            </a:r>
            <a:r>
              <a:rPr lang="en-US" sz="1800" dirty="0">
                <a:solidFill>
                  <a:srgbClr val="202122"/>
                </a:solidFill>
                <a:latin typeface="+mn-lt"/>
              </a:rPr>
              <a:t> ở </a:t>
            </a:r>
            <a:r>
              <a:rPr lang="en-US" sz="1800" dirty="0" err="1">
                <a:solidFill>
                  <a:srgbClr val="202122"/>
                </a:solidFill>
                <a:latin typeface="+mn-lt"/>
              </a:rPr>
              <a:t>nhiều</a:t>
            </a:r>
            <a:r>
              <a:rPr lang="en-US" sz="1800" dirty="0">
                <a:solidFill>
                  <a:srgbClr val="202122"/>
                </a:solidFill>
                <a:latin typeface="+mn-lt"/>
              </a:rPr>
              <a:t> </a:t>
            </a:r>
            <a:r>
              <a:rPr lang="en-US" sz="1800" dirty="0" err="1">
                <a:solidFill>
                  <a:srgbClr val="202122"/>
                </a:solidFill>
                <a:latin typeface="+mn-lt"/>
              </a:rPr>
              <a:t>độ</a:t>
            </a:r>
            <a:r>
              <a:rPr lang="en-US" sz="1800" dirty="0">
                <a:solidFill>
                  <a:srgbClr val="202122"/>
                </a:solidFill>
                <a:latin typeface="+mn-lt"/>
              </a:rPr>
              <a:t> </a:t>
            </a:r>
            <a:r>
              <a:rPr lang="en-US" sz="1800" dirty="0" err="1">
                <a:solidFill>
                  <a:srgbClr val="202122"/>
                </a:solidFill>
                <a:latin typeface="+mn-lt"/>
              </a:rPr>
              <a:t>tuổi</a:t>
            </a:r>
            <a:r>
              <a:rPr lang="en-US" sz="1800" dirty="0">
                <a:solidFill>
                  <a:srgbClr val="202122"/>
                </a:solidFill>
                <a:latin typeface="+mn-lt"/>
              </a:rPr>
              <a:t> </a:t>
            </a:r>
            <a:r>
              <a:rPr lang="en-US" sz="1800" dirty="0" err="1">
                <a:solidFill>
                  <a:srgbClr val="202122"/>
                </a:solidFill>
                <a:latin typeface="+mn-lt"/>
              </a:rPr>
              <a:t>khác</a:t>
            </a:r>
            <a:r>
              <a:rPr lang="en-US" sz="1800" dirty="0">
                <a:solidFill>
                  <a:srgbClr val="202122"/>
                </a:solidFill>
                <a:latin typeface="+mn-lt"/>
              </a:rPr>
              <a:t> </a:t>
            </a:r>
            <a:r>
              <a:rPr lang="en-US" sz="1800" dirty="0" err="1">
                <a:solidFill>
                  <a:srgbClr val="202122"/>
                </a:solidFill>
                <a:latin typeface="+mn-lt"/>
              </a:rPr>
              <a:t>nhau</a:t>
            </a:r>
            <a:r>
              <a:rPr lang="en-US" sz="1800" dirty="0">
                <a:solidFill>
                  <a:srgbClr val="202122"/>
                </a:solidFill>
                <a:latin typeface="+mn-lt"/>
              </a:rPr>
              <a:t> </a:t>
            </a:r>
            <a:r>
              <a:rPr lang="en-US" sz="1800" dirty="0" err="1">
                <a:solidFill>
                  <a:srgbClr val="202122"/>
                </a:solidFill>
                <a:latin typeface="+mn-lt"/>
              </a:rPr>
              <a:t>cho</a:t>
            </a:r>
            <a:r>
              <a:rPr lang="en-US" sz="1800" dirty="0">
                <a:solidFill>
                  <a:srgbClr val="202122"/>
                </a:solidFill>
                <a:latin typeface="+mn-lt"/>
              </a:rPr>
              <a:t> </a:t>
            </a:r>
            <a:r>
              <a:rPr lang="en-US" sz="1800" dirty="0" err="1">
                <a:solidFill>
                  <a:srgbClr val="202122"/>
                </a:solidFill>
                <a:latin typeface="+mn-lt"/>
              </a:rPr>
              <a:t>thấy</a:t>
            </a:r>
            <a:r>
              <a:rPr lang="en-US" sz="1800" dirty="0">
                <a:solidFill>
                  <a:srgbClr val="202122"/>
                </a:solidFill>
                <a:latin typeface="+mn-lt"/>
              </a:rPr>
              <a:t> </a:t>
            </a:r>
            <a:r>
              <a:rPr lang="en-US" sz="1800" dirty="0" err="1">
                <a:solidFill>
                  <a:srgbClr val="202122"/>
                </a:solidFill>
                <a:latin typeface="+mn-lt"/>
              </a:rPr>
              <a:t>hơn</a:t>
            </a:r>
            <a:r>
              <a:rPr lang="en-US" sz="1800" dirty="0">
                <a:solidFill>
                  <a:srgbClr val="202122"/>
                </a:solidFill>
                <a:latin typeface="+mn-lt"/>
              </a:rPr>
              <a:t> 40% </a:t>
            </a:r>
            <a:r>
              <a:rPr lang="en-US" sz="1800" dirty="0" err="1">
                <a:solidFill>
                  <a:srgbClr val="202122"/>
                </a:solidFill>
                <a:latin typeface="+mn-lt"/>
              </a:rPr>
              <a:t>nam</a:t>
            </a:r>
            <a:r>
              <a:rPr lang="en-US" sz="1800" dirty="0">
                <a:solidFill>
                  <a:srgbClr val="202122"/>
                </a:solidFill>
                <a:latin typeface="+mn-lt"/>
              </a:rPr>
              <a:t> </a:t>
            </a:r>
            <a:r>
              <a:rPr lang="en-US" sz="1800" dirty="0" err="1">
                <a:solidFill>
                  <a:srgbClr val="202122"/>
                </a:solidFill>
                <a:latin typeface="+mn-lt"/>
              </a:rPr>
              <a:t>giới</a:t>
            </a:r>
            <a:r>
              <a:rPr lang="en-US" sz="1800" dirty="0">
                <a:solidFill>
                  <a:srgbClr val="202122"/>
                </a:solidFill>
                <a:latin typeface="+mn-lt"/>
              </a:rPr>
              <a:t> </a:t>
            </a:r>
            <a:r>
              <a:rPr lang="en-US" sz="1800" dirty="0" err="1">
                <a:solidFill>
                  <a:srgbClr val="202122"/>
                </a:solidFill>
                <a:latin typeface="+mn-lt"/>
              </a:rPr>
              <a:t>trên</a:t>
            </a:r>
            <a:r>
              <a:rPr lang="en-US" sz="1800" dirty="0">
                <a:solidFill>
                  <a:srgbClr val="202122"/>
                </a:solidFill>
                <a:latin typeface="+mn-lt"/>
              </a:rPr>
              <a:t> 50 </a:t>
            </a:r>
            <a:r>
              <a:rPr lang="en-US" sz="1800" dirty="0" err="1">
                <a:solidFill>
                  <a:srgbClr val="202122"/>
                </a:solidFill>
                <a:latin typeface="+mn-lt"/>
              </a:rPr>
              <a:t>tuổi</a:t>
            </a:r>
            <a:r>
              <a:rPr lang="en-US" sz="1800" dirty="0">
                <a:solidFill>
                  <a:srgbClr val="202122"/>
                </a:solidFill>
                <a:latin typeface="+mn-lt"/>
              </a:rPr>
              <a:t> </a:t>
            </a:r>
            <a:r>
              <a:rPr lang="en-US" sz="1800" dirty="0" err="1">
                <a:solidFill>
                  <a:srgbClr val="202122"/>
                </a:solidFill>
                <a:latin typeface="+mn-lt"/>
              </a:rPr>
              <a:t>bị</a:t>
            </a:r>
            <a:r>
              <a:rPr lang="en-US" sz="1800" dirty="0">
                <a:solidFill>
                  <a:srgbClr val="202122"/>
                </a:solidFill>
                <a:latin typeface="+mn-lt"/>
              </a:rPr>
              <a:t> </a:t>
            </a:r>
            <a:r>
              <a:rPr lang="en-US" sz="1800" dirty="0" err="1">
                <a:solidFill>
                  <a:srgbClr val="202122"/>
                </a:solidFill>
                <a:latin typeface="+mn-lt"/>
              </a:rPr>
              <a:t>ung</a:t>
            </a:r>
            <a:r>
              <a:rPr lang="en-US" sz="1800" dirty="0">
                <a:solidFill>
                  <a:srgbClr val="202122"/>
                </a:solidFill>
                <a:latin typeface="+mn-lt"/>
              </a:rPr>
              <a:t> </a:t>
            </a:r>
            <a:r>
              <a:rPr lang="en-US" sz="1800" dirty="0" err="1">
                <a:solidFill>
                  <a:srgbClr val="202122"/>
                </a:solidFill>
                <a:latin typeface="+mn-lt"/>
              </a:rPr>
              <a:t>thư</a:t>
            </a:r>
            <a:r>
              <a:rPr lang="en-US" sz="1800" dirty="0">
                <a:solidFill>
                  <a:srgbClr val="202122"/>
                </a:solidFill>
                <a:latin typeface="+mn-lt"/>
              </a:rPr>
              <a:t> </a:t>
            </a:r>
            <a:r>
              <a:rPr lang="en-US" sz="1800" dirty="0" err="1">
                <a:solidFill>
                  <a:srgbClr val="202122"/>
                </a:solidFill>
                <a:latin typeface="+mn-lt"/>
              </a:rPr>
              <a:t>tuyến</a:t>
            </a:r>
            <a:r>
              <a:rPr lang="en-US" sz="1800" dirty="0">
                <a:solidFill>
                  <a:srgbClr val="202122"/>
                </a:solidFill>
                <a:latin typeface="+mn-lt"/>
              </a:rPr>
              <a:t> </a:t>
            </a:r>
            <a:r>
              <a:rPr lang="en-US" sz="1800" dirty="0" err="1">
                <a:solidFill>
                  <a:srgbClr val="202122"/>
                </a:solidFill>
                <a:latin typeface="+mn-lt"/>
              </a:rPr>
              <a:t>tiền</a:t>
            </a:r>
            <a:r>
              <a:rPr lang="en-US" sz="1800" dirty="0">
                <a:solidFill>
                  <a:srgbClr val="202122"/>
                </a:solidFill>
                <a:latin typeface="+mn-lt"/>
              </a:rPr>
              <a:t> </a:t>
            </a:r>
            <a:r>
              <a:rPr lang="en-US" sz="1800" dirty="0" err="1">
                <a:solidFill>
                  <a:srgbClr val="202122"/>
                </a:solidFill>
                <a:latin typeface="+mn-lt"/>
              </a:rPr>
              <a:t>liệt</a:t>
            </a:r>
            <a:r>
              <a:rPr lang="en-US" sz="1800" dirty="0">
                <a:solidFill>
                  <a:srgbClr val="202122"/>
                </a:solidFill>
                <a:latin typeface="+mn-lt"/>
              </a:rPr>
              <a:t>. </a:t>
            </a:r>
            <a:r>
              <a:rPr lang="en-US" sz="1800" dirty="0" err="1">
                <a:solidFill>
                  <a:srgbClr val="202122"/>
                </a:solidFill>
                <a:latin typeface="+mn-lt"/>
              </a:rPr>
              <a:t>Tỷ</a:t>
            </a:r>
            <a:r>
              <a:rPr lang="en-US" sz="1800" dirty="0">
                <a:solidFill>
                  <a:srgbClr val="202122"/>
                </a:solidFill>
                <a:latin typeface="+mn-lt"/>
              </a:rPr>
              <a:t> </a:t>
            </a:r>
            <a:r>
              <a:rPr lang="en-US" sz="1800" dirty="0" err="1">
                <a:solidFill>
                  <a:srgbClr val="202122"/>
                </a:solidFill>
                <a:latin typeface="+mn-lt"/>
              </a:rPr>
              <a:t>lệ</a:t>
            </a:r>
            <a:r>
              <a:rPr lang="en-US" sz="1800" dirty="0">
                <a:solidFill>
                  <a:srgbClr val="202122"/>
                </a:solidFill>
                <a:latin typeface="+mn-lt"/>
              </a:rPr>
              <a:t> </a:t>
            </a:r>
            <a:r>
              <a:rPr lang="en-US" sz="1800" dirty="0" err="1">
                <a:solidFill>
                  <a:srgbClr val="202122"/>
                </a:solidFill>
                <a:latin typeface="+mn-lt"/>
              </a:rPr>
              <a:t>mắc</a:t>
            </a:r>
            <a:r>
              <a:rPr lang="en-US" sz="1800" dirty="0">
                <a:solidFill>
                  <a:srgbClr val="202122"/>
                </a:solidFill>
                <a:latin typeface="+mn-lt"/>
              </a:rPr>
              <a:t> </a:t>
            </a:r>
            <a:r>
              <a:rPr lang="en-US" sz="1800" dirty="0" err="1">
                <a:solidFill>
                  <a:srgbClr val="202122"/>
                </a:solidFill>
                <a:latin typeface="+mn-lt"/>
              </a:rPr>
              <a:t>bệnh</a:t>
            </a:r>
            <a:r>
              <a:rPr lang="en-US" sz="1800" dirty="0">
                <a:solidFill>
                  <a:srgbClr val="202122"/>
                </a:solidFill>
                <a:latin typeface="+mn-lt"/>
              </a:rPr>
              <a:t> </a:t>
            </a:r>
            <a:r>
              <a:rPr lang="en-US" sz="1800" dirty="0" err="1">
                <a:solidFill>
                  <a:srgbClr val="202122"/>
                </a:solidFill>
                <a:latin typeface="+mn-lt"/>
              </a:rPr>
              <a:t>tăng</a:t>
            </a:r>
            <a:r>
              <a:rPr lang="en-US" sz="1800" dirty="0">
                <a:solidFill>
                  <a:srgbClr val="202122"/>
                </a:solidFill>
                <a:latin typeface="+mn-lt"/>
              </a:rPr>
              <a:t> </a:t>
            </a:r>
            <a:r>
              <a:rPr lang="en-US" sz="1800" dirty="0" err="1">
                <a:solidFill>
                  <a:srgbClr val="202122"/>
                </a:solidFill>
                <a:latin typeface="+mn-lt"/>
              </a:rPr>
              <a:t>theo</a:t>
            </a:r>
            <a:r>
              <a:rPr lang="en-US" sz="1800" dirty="0">
                <a:solidFill>
                  <a:srgbClr val="202122"/>
                </a:solidFill>
                <a:latin typeface="+mn-lt"/>
              </a:rPr>
              <a:t> </a:t>
            </a:r>
            <a:r>
              <a:rPr lang="en-US" sz="1800" dirty="0" err="1">
                <a:solidFill>
                  <a:srgbClr val="202122"/>
                </a:solidFill>
                <a:latin typeface="+mn-lt"/>
              </a:rPr>
              <a:t>tuổi</a:t>
            </a:r>
            <a:r>
              <a:rPr lang="en-US" sz="1800" dirty="0">
                <a:solidFill>
                  <a:srgbClr val="202122"/>
                </a:solidFill>
                <a:latin typeface="+mn-lt"/>
              </a:rPr>
              <a:t> </a:t>
            </a:r>
            <a:r>
              <a:rPr lang="en-US" sz="1800" dirty="0" err="1">
                <a:solidFill>
                  <a:srgbClr val="202122"/>
                </a:solidFill>
                <a:latin typeface="+mn-lt"/>
              </a:rPr>
              <a:t>tác</a:t>
            </a:r>
            <a:r>
              <a:rPr lang="en-US" sz="1800" dirty="0">
                <a:solidFill>
                  <a:srgbClr val="202122"/>
                </a:solidFill>
                <a:latin typeface="+mn-lt"/>
              </a:rPr>
              <a:t> </a:t>
            </a:r>
            <a:r>
              <a:rPr lang="en-US" sz="1800" dirty="0" err="1">
                <a:solidFill>
                  <a:srgbClr val="202122"/>
                </a:solidFill>
                <a:latin typeface="+mn-lt"/>
              </a:rPr>
              <a:t>và</a:t>
            </a:r>
            <a:r>
              <a:rPr lang="en-US" sz="1800" dirty="0">
                <a:solidFill>
                  <a:srgbClr val="202122"/>
                </a:solidFill>
                <a:latin typeface="+mn-lt"/>
              </a:rPr>
              <a:t> </a:t>
            </a:r>
            <a:r>
              <a:rPr lang="en-US" sz="1800" dirty="0" err="1">
                <a:solidFill>
                  <a:srgbClr val="202122"/>
                </a:solidFill>
                <a:latin typeface="+mn-lt"/>
              </a:rPr>
              <a:t>gần</a:t>
            </a:r>
            <a:r>
              <a:rPr lang="en-US" sz="1800" dirty="0">
                <a:solidFill>
                  <a:srgbClr val="202122"/>
                </a:solidFill>
                <a:latin typeface="+mn-lt"/>
              </a:rPr>
              <a:t> 70% </a:t>
            </a:r>
            <a:r>
              <a:rPr lang="en-US" sz="1800" dirty="0" err="1">
                <a:solidFill>
                  <a:srgbClr val="202122"/>
                </a:solidFill>
                <a:latin typeface="+mn-lt"/>
              </a:rPr>
              <a:t>nam</a:t>
            </a:r>
            <a:r>
              <a:rPr lang="en-US" sz="1800" dirty="0">
                <a:solidFill>
                  <a:srgbClr val="202122"/>
                </a:solidFill>
                <a:latin typeface="+mn-lt"/>
              </a:rPr>
              <a:t> </a:t>
            </a:r>
            <a:r>
              <a:rPr lang="en-US" sz="1800" dirty="0" err="1">
                <a:solidFill>
                  <a:srgbClr val="202122"/>
                </a:solidFill>
                <a:latin typeface="+mn-lt"/>
              </a:rPr>
              <a:t>giới</a:t>
            </a:r>
            <a:r>
              <a:rPr lang="en-US" sz="1800" dirty="0">
                <a:solidFill>
                  <a:srgbClr val="202122"/>
                </a:solidFill>
                <a:latin typeface="+mn-lt"/>
              </a:rPr>
              <a:t> </a:t>
            </a:r>
            <a:r>
              <a:rPr lang="en-US" sz="1800" dirty="0" err="1">
                <a:solidFill>
                  <a:srgbClr val="202122"/>
                </a:solidFill>
                <a:latin typeface="+mn-lt"/>
              </a:rPr>
              <a:t>được</a:t>
            </a:r>
            <a:r>
              <a:rPr lang="en-US" sz="1800" dirty="0">
                <a:solidFill>
                  <a:srgbClr val="202122"/>
                </a:solidFill>
                <a:latin typeface="+mn-lt"/>
              </a:rPr>
              <a:t> </a:t>
            </a:r>
            <a:r>
              <a:rPr lang="en-US" sz="1800" dirty="0" err="1">
                <a:solidFill>
                  <a:srgbClr val="202122"/>
                </a:solidFill>
                <a:latin typeface="+mn-lt"/>
              </a:rPr>
              <a:t>khám</a:t>
            </a:r>
            <a:r>
              <a:rPr lang="en-US" sz="1800" dirty="0">
                <a:solidFill>
                  <a:srgbClr val="202122"/>
                </a:solidFill>
                <a:latin typeface="+mn-lt"/>
              </a:rPr>
              <a:t> </a:t>
            </a:r>
            <a:r>
              <a:rPr lang="en-US" sz="1800" dirty="0" err="1">
                <a:solidFill>
                  <a:srgbClr val="202122"/>
                </a:solidFill>
                <a:latin typeface="+mn-lt"/>
              </a:rPr>
              <a:t>nghiệm</a:t>
            </a:r>
            <a:r>
              <a:rPr lang="en-US" sz="1800" dirty="0">
                <a:solidFill>
                  <a:srgbClr val="202122"/>
                </a:solidFill>
                <a:latin typeface="+mn-lt"/>
              </a:rPr>
              <a:t> </a:t>
            </a:r>
            <a:r>
              <a:rPr lang="en-US" sz="1800" dirty="0" err="1">
                <a:solidFill>
                  <a:srgbClr val="202122"/>
                </a:solidFill>
                <a:latin typeface="+mn-lt"/>
              </a:rPr>
              <a:t>tử</a:t>
            </a:r>
            <a:r>
              <a:rPr lang="en-US" sz="1800" dirty="0">
                <a:solidFill>
                  <a:srgbClr val="202122"/>
                </a:solidFill>
                <a:latin typeface="+mn-lt"/>
              </a:rPr>
              <a:t> </a:t>
            </a:r>
            <a:r>
              <a:rPr lang="en-US" sz="1800" dirty="0" err="1">
                <a:solidFill>
                  <a:srgbClr val="202122"/>
                </a:solidFill>
                <a:latin typeface="+mn-lt"/>
              </a:rPr>
              <a:t>thi</a:t>
            </a:r>
            <a:r>
              <a:rPr lang="en-US" sz="1800" dirty="0">
                <a:solidFill>
                  <a:srgbClr val="202122"/>
                </a:solidFill>
                <a:latin typeface="+mn-lt"/>
              </a:rPr>
              <a:t> ở </a:t>
            </a:r>
            <a:r>
              <a:rPr lang="en-US" sz="1800" dirty="0" err="1">
                <a:solidFill>
                  <a:srgbClr val="202122"/>
                </a:solidFill>
                <a:latin typeface="+mn-lt"/>
              </a:rPr>
              <a:t>tuổi</a:t>
            </a:r>
            <a:r>
              <a:rPr lang="en-US" sz="1800" dirty="0">
                <a:solidFill>
                  <a:srgbClr val="202122"/>
                </a:solidFill>
                <a:latin typeface="+mn-lt"/>
              </a:rPr>
              <a:t> 80-89 </a:t>
            </a:r>
            <a:r>
              <a:rPr lang="en-US" sz="1800" dirty="0" err="1">
                <a:solidFill>
                  <a:srgbClr val="202122"/>
                </a:solidFill>
                <a:latin typeface="+mn-lt"/>
              </a:rPr>
              <a:t>mắc</a:t>
            </a:r>
            <a:r>
              <a:rPr lang="en-US" sz="1800" dirty="0">
                <a:solidFill>
                  <a:srgbClr val="202122"/>
                </a:solidFill>
                <a:latin typeface="+mn-lt"/>
              </a:rPr>
              <a:t> </a:t>
            </a:r>
            <a:r>
              <a:rPr lang="en-US" sz="1800" dirty="0" err="1">
                <a:solidFill>
                  <a:srgbClr val="202122"/>
                </a:solidFill>
                <a:latin typeface="+mn-lt"/>
              </a:rPr>
              <a:t>bệnh</a:t>
            </a:r>
            <a:r>
              <a:rPr lang="en-US" sz="1800" dirty="0">
                <a:solidFill>
                  <a:srgbClr val="202122"/>
                </a:solidFill>
                <a:latin typeface="+mn-lt"/>
              </a:rPr>
              <a:t> </a:t>
            </a:r>
            <a:r>
              <a:rPr lang="en-US" sz="1800" dirty="0" err="1">
                <a:solidFill>
                  <a:srgbClr val="202122"/>
                </a:solidFill>
                <a:latin typeface="+mn-lt"/>
              </a:rPr>
              <a:t>ung</a:t>
            </a:r>
            <a:r>
              <a:rPr lang="en-US" sz="1800" dirty="0">
                <a:solidFill>
                  <a:srgbClr val="202122"/>
                </a:solidFill>
                <a:latin typeface="+mn-lt"/>
              </a:rPr>
              <a:t> </a:t>
            </a:r>
            <a:r>
              <a:rPr lang="en-US" sz="1800" dirty="0" err="1">
                <a:solidFill>
                  <a:srgbClr val="202122"/>
                </a:solidFill>
                <a:latin typeface="+mn-lt"/>
              </a:rPr>
              <a:t>thư</a:t>
            </a:r>
            <a:r>
              <a:rPr lang="en-US" sz="1800" dirty="0">
                <a:solidFill>
                  <a:srgbClr val="202122"/>
                </a:solidFill>
                <a:latin typeface="+mn-lt"/>
              </a:rPr>
              <a:t> </a:t>
            </a:r>
            <a:r>
              <a:rPr lang="en-US" sz="1800" dirty="0" err="1">
                <a:solidFill>
                  <a:srgbClr val="202122"/>
                </a:solidFill>
                <a:latin typeface="+mn-lt"/>
              </a:rPr>
              <a:t>tuyến</a:t>
            </a:r>
            <a:r>
              <a:rPr lang="en-US" sz="1800" dirty="0">
                <a:solidFill>
                  <a:srgbClr val="202122"/>
                </a:solidFill>
                <a:latin typeface="+mn-lt"/>
              </a:rPr>
              <a:t> </a:t>
            </a:r>
            <a:r>
              <a:rPr lang="en-US" sz="1800" dirty="0" err="1">
                <a:solidFill>
                  <a:srgbClr val="202122"/>
                </a:solidFill>
                <a:latin typeface="+mn-lt"/>
              </a:rPr>
              <a:t>tiền</a:t>
            </a:r>
            <a:r>
              <a:rPr lang="en-US" sz="1800" dirty="0">
                <a:solidFill>
                  <a:srgbClr val="202122"/>
                </a:solidFill>
                <a:latin typeface="+mn-lt"/>
              </a:rPr>
              <a:t> </a:t>
            </a:r>
            <a:r>
              <a:rPr lang="en-US" sz="1800" dirty="0" err="1">
                <a:solidFill>
                  <a:srgbClr val="202122"/>
                </a:solidFill>
                <a:latin typeface="+mn-lt"/>
              </a:rPr>
              <a:t>liệt</a:t>
            </a:r>
            <a:r>
              <a:rPr lang="en-US" sz="1800" dirty="0">
                <a:solidFill>
                  <a:srgbClr val="202122"/>
                </a:solidFill>
                <a:latin typeface="+mn-lt"/>
              </a:rPr>
              <a:t>. </a:t>
            </a:r>
          </a:p>
          <a:p>
            <a:endParaRPr lang="en-US" sz="1800" dirty="0">
              <a:solidFill>
                <a:srgbClr val="202122"/>
              </a:solidFill>
              <a:latin typeface="+mn-lt"/>
            </a:endParaRPr>
          </a:p>
        </p:txBody>
      </p:sp>
      <p:sp>
        <p:nvSpPr>
          <p:cNvPr id="18" name="TextBox 2">
            <a:extLst>
              <a:ext uri="{FF2B5EF4-FFF2-40B4-BE49-F238E27FC236}">
                <a16:creationId xmlns:a16="http://schemas.microsoft.com/office/drawing/2014/main" id="{979C5779-A679-0019-CA13-08F08ADCEB55}"/>
              </a:ext>
            </a:extLst>
          </p:cNvPr>
          <p:cNvSpPr txBox="1"/>
          <p:nvPr/>
        </p:nvSpPr>
        <p:spPr>
          <a:xfrm>
            <a:off x="579582" y="3310415"/>
            <a:ext cx="7549656" cy="1353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endParaRPr lang="en-US" dirty="0">
              <a:solidFill>
                <a:srgbClr val="00FDC8"/>
              </a:solidFill>
              <a:latin typeface="+mn-lt"/>
            </a:endParaRPr>
          </a:p>
          <a:p>
            <a:pPr marL="457200" indent="-336550" algn="just">
              <a:buFont typeface="Arial,Sans-Serif"/>
              <a:buChar char="➢"/>
            </a:pPr>
            <a:r>
              <a:rPr lang="en-US" sz="1800" b="1" dirty="0" err="1">
                <a:latin typeface="+mn-lt"/>
              </a:rPr>
              <a:t>Cần</a:t>
            </a:r>
            <a:r>
              <a:rPr lang="en-US" sz="1800" b="1" dirty="0">
                <a:latin typeface="+mn-lt"/>
              </a:rPr>
              <a:t> </a:t>
            </a:r>
            <a:r>
              <a:rPr lang="vi-VN" sz="1800" b="1" dirty="0">
                <a:latin typeface="+mn-lt"/>
              </a:rPr>
              <a:t>có những</a:t>
            </a:r>
            <a:r>
              <a:rPr lang="en-US" sz="1800" b="1" dirty="0">
                <a:latin typeface="+mn-lt"/>
              </a:rPr>
              <a:t> </a:t>
            </a:r>
            <a:r>
              <a:rPr lang="en-US" sz="1800" b="1" dirty="0" err="1">
                <a:latin typeface="+mn-lt"/>
              </a:rPr>
              <a:t>nghiên</a:t>
            </a:r>
            <a:r>
              <a:rPr lang="en-US" sz="1800" b="1" dirty="0">
                <a:latin typeface="+mn-lt"/>
              </a:rPr>
              <a:t> </a:t>
            </a:r>
            <a:r>
              <a:rPr lang="en-US" sz="1800" b="1" dirty="0" err="1">
                <a:latin typeface="+mn-lt"/>
              </a:rPr>
              <a:t>cứu</a:t>
            </a:r>
            <a:r>
              <a:rPr lang="en-US" sz="1800" b="1" dirty="0">
                <a:latin typeface="+mn-lt"/>
              </a:rPr>
              <a:t> </a:t>
            </a:r>
            <a:r>
              <a:rPr lang="vi-VN" sz="1800" b="1" dirty="0">
                <a:latin typeface="+mn-lt"/>
              </a:rPr>
              <a:t>để đưa ra các phương pháp</a:t>
            </a:r>
            <a:r>
              <a:rPr lang="en-US" sz="1800" b="1" dirty="0">
                <a:latin typeface="+mn-lt"/>
              </a:rPr>
              <a:t> </a:t>
            </a:r>
            <a:r>
              <a:rPr lang="en-US" sz="1800" b="1" dirty="0" err="1">
                <a:latin typeface="+mn-lt"/>
              </a:rPr>
              <a:t>tiên</a:t>
            </a:r>
            <a:r>
              <a:rPr lang="en-US" sz="1800" b="1" dirty="0">
                <a:latin typeface="+mn-lt"/>
              </a:rPr>
              <a:t> </a:t>
            </a:r>
            <a:r>
              <a:rPr lang="en-US" sz="1800" b="1" dirty="0" err="1">
                <a:latin typeface="+mn-lt"/>
              </a:rPr>
              <a:t>tiến</a:t>
            </a:r>
            <a:r>
              <a:rPr lang="en-US" sz="1800" b="1" dirty="0">
                <a:latin typeface="+mn-lt"/>
              </a:rPr>
              <a:t> </a:t>
            </a:r>
            <a:r>
              <a:rPr lang="en-US" sz="1800" b="1" dirty="0" err="1">
                <a:latin typeface="+mn-lt"/>
              </a:rPr>
              <a:t>và</a:t>
            </a:r>
            <a:r>
              <a:rPr lang="en-US" sz="1800" b="1" dirty="0">
                <a:latin typeface="+mn-lt"/>
              </a:rPr>
              <a:t> </a:t>
            </a:r>
            <a:r>
              <a:rPr lang="en-US" sz="1800" b="1" dirty="0" err="1">
                <a:latin typeface="+mn-lt"/>
              </a:rPr>
              <a:t>hiệu</a:t>
            </a:r>
            <a:r>
              <a:rPr lang="en-US" sz="1800" b="1" dirty="0">
                <a:latin typeface="+mn-lt"/>
              </a:rPr>
              <a:t> </a:t>
            </a:r>
            <a:r>
              <a:rPr lang="en-US" sz="1800" b="1" dirty="0" err="1">
                <a:latin typeface="+mn-lt"/>
              </a:rPr>
              <a:t>quả</a:t>
            </a:r>
            <a:r>
              <a:rPr lang="en-US" sz="1800" b="1" dirty="0">
                <a:latin typeface="+mn-lt"/>
              </a:rPr>
              <a:t> </a:t>
            </a:r>
            <a:r>
              <a:rPr lang="en-US" sz="1800" b="1" dirty="0" err="1">
                <a:latin typeface="+mn-lt"/>
              </a:rPr>
              <a:t>để</a:t>
            </a:r>
            <a:r>
              <a:rPr lang="en-US" sz="1800" b="1" dirty="0">
                <a:latin typeface="+mn-lt"/>
              </a:rPr>
              <a:t> </a:t>
            </a:r>
            <a:r>
              <a:rPr lang="en-US" sz="1800" b="1" dirty="0" err="1">
                <a:latin typeface="+mn-lt"/>
              </a:rPr>
              <a:t>chẩn</a:t>
            </a:r>
            <a:r>
              <a:rPr lang="en-US" sz="1800" b="1" dirty="0">
                <a:latin typeface="+mn-lt"/>
              </a:rPr>
              <a:t> </a:t>
            </a:r>
            <a:r>
              <a:rPr lang="en-US" sz="1800" b="1" dirty="0" err="1">
                <a:latin typeface="+mn-lt"/>
              </a:rPr>
              <a:t>đoán</a:t>
            </a:r>
            <a:r>
              <a:rPr lang="en-US" sz="1800" b="1" dirty="0">
                <a:latin typeface="+mn-lt"/>
              </a:rPr>
              <a:t> </a:t>
            </a:r>
            <a:r>
              <a:rPr lang="en-US" sz="1800" b="1" dirty="0" err="1">
                <a:latin typeface="+mn-lt"/>
              </a:rPr>
              <a:t>loại</a:t>
            </a:r>
            <a:r>
              <a:rPr lang="en-US" sz="1800" b="1" dirty="0">
                <a:latin typeface="+mn-lt"/>
              </a:rPr>
              <a:t> </a:t>
            </a:r>
            <a:r>
              <a:rPr lang="en-US" sz="1800" b="1" dirty="0" err="1">
                <a:latin typeface="+mn-lt"/>
              </a:rPr>
              <a:t>ung</a:t>
            </a:r>
            <a:r>
              <a:rPr lang="en-US" sz="1800" b="1" dirty="0">
                <a:latin typeface="+mn-lt"/>
              </a:rPr>
              <a:t> </a:t>
            </a:r>
            <a:r>
              <a:rPr lang="en-US" sz="1800" b="1" dirty="0" err="1">
                <a:latin typeface="+mn-lt"/>
              </a:rPr>
              <a:t>thư</a:t>
            </a:r>
            <a:r>
              <a:rPr lang="en-US" sz="1800" b="1" dirty="0">
                <a:latin typeface="+mn-lt"/>
              </a:rPr>
              <a:t> </a:t>
            </a:r>
            <a:r>
              <a:rPr lang="en-US" sz="1800" b="1" dirty="0" err="1">
                <a:latin typeface="+mn-lt"/>
              </a:rPr>
              <a:t>này</a:t>
            </a:r>
            <a:r>
              <a:rPr lang="vi-VN" altLang="en-US" sz="1800" b="1" dirty="0" err="1">
                <a:latin typeface="+mn-lt"/>
              </a:rPr>
              <a:t>, </a:t>
            </a:r>
            <a:r>
              <a:rPr lang="en-US" sz="1800" b="1" dirty="0" err="1">
                <a:latin typeface="+mn-lt"/>
              </a:rPr>
              <a:t>giảm</a:t>
            </a:r>
            <a:r>
              <a:rPr lang="en-US" sz="1800" b="1" dirty="0">
                <a:latin typeface="+mn-lt"/>
              </a:rPr>
              <a:t> </a:t>
            </a:r>
            <a:r>
              <a:rPr lang="en-US" sz="1800" b="1" dirty="0" err="1">
                <a:latin typeface="+mn-lt"/>
              </a:rPr>
              <a:t>số</a:t>
            </a:r>
            <a:r>
              <a:rPr lang="en-US" sz="1800" b="1" dirty="0">
                <a:latin typeface="+mn-lt"/>
              </a:rPr>
              <a:t> </a:t>
            </a:r>
            <a:r>
              <a:rPr lang="en-US" sz="1800" b="1" dirty="0" err="1">
                <a:latin typeface="+mn-lt"/>
              </a:rPr>
              <a:t>người</a:t>
            </a:r>
            <a:r>
              <a:rPr lang="en-US" sz="1800" b="1" dirty="0">
                <a:latin typeface="+mn-lt"/>
              </a:rPr>
              <a:t> </a:t>
            </a:r>
            <a:r>
              <a:rPr lang="en-US" sz="1800" b="1" dirty="0" err="1">
                <a:latin typeface="+mn-lt"/>
              </a:rPr>
              <a:t>tử</a:t>
            </a:r>
            <a:r>
              <a:rPr lang="en-US" sz="1800" b="1" dirty="0">
                <a:latin typeface="+mn-lt"/>
              </a:rPr>
              <a:t> </a:t>
            </a:r>
            <a:r>
              <a:rPr lang="en-US" sz="1800" b="1" dirty="0" err="1">
                <a:latin typeface="+mn-lt"/>
              </a:rPr>
              <a:t>vong</a:t>
            </a:r>
            <a:r>
              <a:rPr lang="vi-VN" altLang="en-US" sz="1800" b="1" dirty="0" err="1">
                <a:latin typeface="+mn-lt"/>
              </a:rPr>
              <a:t>.</a:t>
            </a:r>
            <a:endParaRPr lang="en-US" sz="1800" b="1" dirty="0">
              <a:latin typeface="+mn-lt"/>
            </a:endParaRPr>
          </a:p>
          <a:p>
            <a:endParaRPr lang="en-US" dirty="0">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6"/>
        <p:cNvGrpSpPr/>
        <p:nvPr/>
      </p:nvGrpSpPr>
      <p:grpSpPr>
        <a:xfrm>
          <a:off x="0" y="0"/>
          <a:ext cx="0" cy="0"/>
          <a:chOff x="0" y="0"/>
          <a:chExt cx="0" cy="0"/>
        </a:xfrm>
      </p:grpSpPr>
      <p:sp>
        <p:nvSpPr>
          <p:cNvPr id="663" name="Freeform 6"/>
          <p:cNvSpPr>
            <a:spLocks noGrp="1" noRot="1" noChangeAspect="1" noMove="1" noResize="1" noEditPoints="1" noAdjustHandles="1" noChangeArrowheads="1" noChangeShapeType="1" noTextEdit="1"/>
          </p:cNvSpPr>
          <p:nvPr/>
        </p:nvSpPr>
        <p:spPr bwMode="auto">
          <a:xfrm>
            <a:off x="8338899" y="688699"/>
            <a:ext cx="529596" cy="439765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p>
        </p:txBody>
      </p:sp>
      <p:sp>
        <p:nvSpPr>
          <p:cNvPr id="665" name="Freeform 7"/>
          <p:cNvSpPr>
            <a:spLocks noGrp="1" noRot="1" noChangeAspect="1" noMove="1" noResize="1" noEditPoints="1" noAdjustHandles="1" noChangeArrowheads="1" noChangeShapeType="1" noTextEdit="1"/>
          </p:cNvSpPr>
          <p:nvPr/>
        </p:nvSpPr>
        <p:spPr bwMode="auto">
          <a:xfrm>
            <a:off x="8338409" y="482600"/>
            <a:ext cx="315230" cy="425168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lstStyle/>
          <a:p>
            <a:endParaRPr lang="en-US"/>
          </a:p>
        </p:txBody>
      </p:sp>
      <p:sp>
        <p:nvSpPr>
          <p:cNvPr id="667" name="Rectangle 666"/>
          <p:cNvSpPr>
            <a:spLocks noGrp="1" noRot="1" noChangeAspect="1" noMove="1" noResize="1" noEditPoints="1" noAdjustHandles="1" noChangeArrowheads="1" noChangeShapeType="1" noTextEdit="1"/>
          </p:cNvSpPr>
          <p:nvPr/>
        </p:nvSpPr>
        <p:spPr bwMode="auto">
          <a:xfrm>
            <a:off x="478790" y="482600"/>
            <a:ext cx="8200127" cy="4043958"/>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lstStyle/>
          <a:p>
            <a:endParaRPr lang="en-US"/>
          </a:p>
        </p:txBody>
      </p:sp>
      <p:sp>
        <p:nvSpPr>
          <p:cNvPr id="657" name="Google Shape;657;p45"/>
          <p:cNvSpPr txBox="1"/>
          <p:nvPr/>
        </p:nvSpPr>
        <p:spPr>
          <a:xfrm>
            <a:off x="7518989" y="3747278"/>
            <a:ext cx="414570" cy="297384"/>
          </a:xfrm>
          <a:prstGeom prst="rect">
            <a:avLst/>
          </a:prstGeom>
        </p:spPr>
        <p:txBody>
          <a:bodyPr spcFirstLastPara="1" wrap="square" lIns="91425" tIns="91425" rIns="91425" bIns="91425" anchor="ctr" anchorCtr="0">
            <a:normAutofit fontScale="85000" lnSpcReduction="20000"/>
          </a:bodyPr>
          <a:lstStyle/>
          <a:p>
            <a:pPr algn="r"/>
            <a:fld id="{00000000-1234-1234-1234-123412341234}" type="slidenum">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40</a:t>
            </a:fld>
            <a:endParaRPr lang="en-US"/>
          </a:p>
        </p:txBody>
      </p:sp>
      <p:sp>
        <p:nvSpPr>
          <p:cNvPr id="658" name="Google Shape;658;p45"/>
          <p:cNvSpPr txBox="1"/>
          <p:nvPr/>
        </p:nvSpPr>
        <p:spPr>
          <a:xfrm>
            <a:off x="1181435" y="965200"/>
            <a:ext cx="6781131" cy="3004638"/>
          </a:xfrm>
          <a:prstGeom prst="rect">
            <a:avLst/>
          </a:prstGeom>
          <a:noFill/>
          <a:ln>
            <a:noFill/>
          </a:ln>
        </p:spPr>
        <p:txBody>
          <a:bodyPr spcFirstLastPara="1" wrap="square" lIns="91425" tIns="91425" rIns="91425" bIns="91425" anchor="t" anchorCtr="0">
            <a:spAutoFit/>
          </a:bodyPr>
          <a:lstStyle/>
          <a:p>
            <a:pPr algn="ctr"/>
            <a:r>
              <a:rPr lang="vi-VN" sz="2400" b="1" i="0" u="none" strike="noStrike" cap="none" dirty="0">
                <a:solidFill>
                  <a:srgbClr val="0944A1"/>
                </a:solidFill>
                <a:latin typeface="Arial" panose="020B0604020202020204"/>
                <a:ea typeface="Arial" panose="020B0604020202020204"/>
                <a:cs typeface="Arial" panose="020B0604020202020204"/>
                <a:sym typeface="Arial" panose="020B0604020202020204"/>
              </a:rPr>
              <a:t>PHẦN TRÌNH BÀY BÁO CÁO KHÓA LUẬN TỐT NGHIỆP</a:t>
            </a:r>
            <a:r>
              <a:rPr lang="vi-VN" sz="2400" b="1" dirty="0">
                <a:solidFill>
                  <a:srgbClr val="0944A1"/>
                </a:solidFill>
              </a:rPr>
              <a:t> CỦA </a:t>
            </a:r>
            <a:r>
              <a:rPr lang="vi-VN" sz="2400" b="1" i="0" u="none" strike="noStrike" cap="none" dirty="0">
                <a:solidFill>
                  <a:srgbClr val="0944A1"/>
                </a:solidFill>
                <a:latin typeface="Arial" panose="020B0604020202020204"/>
                <a:ea typeface="Arial" panose="020B0604020202020204"/>
                <a:cs typeface="Arial" panose="020B0604020202020204"/>
                <a:sym typeface="Arial" panose="020B0604020202020204"/>
              </a:rPr>
              <a:t>NHÓM CHÚNG EM ĐÃ HẾT</a:t>
            </a:r>
            <a:endParaRPr lang="vi-VN" sz="2400" b="1" i="0" u="none" strike="noStrike" cap="none" dirty="0">
              <a:solidFill>
                <a:srgbClr val="0944A1"/>
              </a:solidFill>
              <a:latin typeface="Arial" panose="020B0604020202020204"/>
              <a:ea typeface="Arial" panose="020B0604020202020204"/>
              <a:cs typeface="Arial" panose="020B0604020202020204"/>
            </a:endParaRPr>
          </a:p>
          <a:p>
            <a:pPr algn="ctr"/>
            <a:endParaRPr lang="vi-VN" sz="195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algn="ctr"/>
            <a:endParaRPr lang="vi-VN" sz="1950" b="1"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algn="ctr"/>
            <a:r>
              <a:rPr lang="vi-VN" sz="1800" b="1" i="1" u="none" strike="noStrike" cap="none" dirty="0">
                <a:solidFill>
                  <a:srgbClr val="000000"/>
                </a:solidFill>
                <a:latin typeface="Arial" panose="020B0604020202020204"/>
                <a:ea typeface="Arial" panose="020B0604020202020204"/>
                <a:cs typeface="Arial" panose="020B0604020202020204"/>
                <a:sym typeface="Arial" panose="020B0604020202020204"/>
              </a:rPr>
              <a:t>XIN CHÂN THÀNH CẢM ƠN SỰ THEO DÕI</a:t>
            </a:r>
            <a:r>
              <a:rPr lang="vi-VN" sz="1800" b="1" i="1" dirty="0"/>
              <a:t> </a:t>
            </a:r>
          </a:p>
          <a:p>
            <a:pPr algn="ctr"/>
            <a:r>
              <a:rPr lang="vi-VN" sz="1800" b="1" i="1" u="none" strike="noStrike" cap="none" dirty="0">
                <a:solidFill>
                  <a:srgbClr val="000000"/>
                </a:solidFill>
                <a:latin typeface="Arial" panose="020B0604020202020204"/>
                <a:ea typeface="Arial" panose="020B0604020202020204"/>
                <a:cs typeface="Arial" panose="020B0604020202020204"/>
                <a:sym typeface="Arial" panose="020B0604020202020204"/>
              </a:rPr>
              <a:t>CỦA QUÝ THẦY CÔ TRONG HỘI ĐỒNG</a:t>
            </a:r>
            <a:endParaRPr lang="vi-VN" sz="1800" b="1" i="1" u="none" strike="noStrike" cap="none" dirty="0">
              <a:solidFill>
                <a:srgbClr val="000000"/>
              </a:solidFill>
              <a:latin typeface="Arial" panose="020B0604020202020204"/>
              <a:ea typeface="Arial" panose="020B0604020202020204"/>
              <a:cs typeface="Arial" panose="020B0604020202020204"/>
            </a:endParaRPr>
          </a:p>
          <a:p>
            <a:endParaRPr lang="vi-VN" sz="1350" b="0" i="1"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endParaRPr lang="vi-VN" sz="1350" b="0" i="1"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algn="ctr"/>
            <a:endParaRPr lang="vi-VN" sz="1125" b="0" i="1"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algn="ctr"/>
            <a:r>
              <a:rPr lang="vi-VN" sz="1100" b="0" i="1" u="none" strike="noStrike" cap="none" dirty="0">
                <a:solidFill>
                  <a:srgbClr val="000000"/>
                </a:solidFill>
                <a:latin typeface="Arial" panose="020B0604020202020204"/>
                <a:ea typeface="Arial" panose="020B0604020202020204"/>
                <a:cs typeface="Arial" panose="020B0604020202020204"/>
                <a:sym typeface="Arial" panose="020B0604020202020204"/>
              </a:rPr>
              <a:t>RẤT MONG NHẬN ĐƯỢC SỰ GÓP Ý VÀ NHẬN XÉT CỦA QUÝ THẦY CÔ</a:t>
            </a:r>
            <a:r>
              <a:rPr lang="vi-VN" sz="1100" i="1" dirty="0"/>
              <a:t> </a:t>
            </a:r>
            <a:endParaRPr lang="vi-VN" sz="1100" b="0" i="1" u="none" strike="noStrike" cap="none" dirty="0">
              <a:solidFill>
                <a:srgbClr val="000000"/>
              </a:solidFill>
              <a:latin typeface="Arial" panose="020B0604020202020204"/>
              <a:ea typeface="Arial" panose="020B0604020202020204"/>
              <a:cs typeface="Arial" panose="020B0604020202020204"/>
            </a:endParaRPr>
          </a:p>
          <a:p>
            <a:pPr algn="ctr"/>
            <a:r>
              <a:rPr lang="vi-VN" sz="1100" b="0" i="1" u="none" strike="noStrike" cap="none" dirty="0">
                <a:solidFill>
                  <a:srgbClr val="000000"/>
                </a:solidFill>
                <a:latin typeface="Arial" panose="020B0604020202020204"/>
                <a:ea typeface="Arial" panose="020B0604020202020204"/>
                <a:cs typeface="Arial" panose="020B0604020202020204"/>
                <a:sym typeface="Arial" panose="020B0604020202020204"/>
              </a:rPr>
              <a:t>ĐỂ KHÓA LUẬN ĐƯỢC HOÀN THIỆN HƠN</a:t>
            </a:r>
            <a:endParaRPr lang="vi-VN" sz="1100" i="1"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7;p15">
            <a:extLst>
              <a:ext uri="{FF2B5EF4-FFF2-40B4-BE49-F238E27FC236}">
                <a16:creationId xmlns:a16="http://schemas.microsoft.com/office/drawing/2014/main" id="{C2C377C8-82BA-D336-C5AE-B2DA90F22AD2}"/>
              </a:ext>
            </a:extLst>
          </p:cNvPr>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7" name="Google Shape;110;p15">
            <a:extLst>
              <a:ext uri="{FF2B5EF4-FFF2-40B4-BE49-F238E27FC236}">
                <a16:creationId xmlns:a16="http://schemas.microsoft.com/office/drawing/2014/main" id="{F4E5EF9F-80FF-5EEB-FC95-50F3FB10A92D}"/>
              </a:ext>
            </a:extLst>
          </p:cNvPr>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08;p15">
            <a:extLst>
              <a:ext uri="{FF2B5EF4-FFF2-40B4-BE49-F238E27FC236}">
                <a16:creationId xmlns:a16="http://schemas.microsoft.com/office/drawing/2014/main" id="{8143BE1F-2BB5-A01D-CD77-7E56355571B3}"/>
              </a:ext>
            </a:extLst>
          </p:cNvPr>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TextBox 8">
            <a:extLst>
              <a:ext uri="{FF2B5EF4-FFF2-40B4-BE49-F238E27FC236}">
                <a16:creationId xmlns:a16="http://schemas.microsoft.com/office/drawing/2014/main" id="{32449874-C2BC-E921-17A8-403F8C1160F1}"/>
              </a:ext>
            </a:extLst>
          </p:cNvPr>
          <p:cNvSpPr txBox="1"/>
          <p:nvPr/>
        </p:nvSpPr>
        <p:spPr>
          <a:xfrm>
            <a:off x="22175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10" name="TextBox 9">
            <a:extLst>
              <a:ext uri="{FF2B5EF4-FFF2-40B4-BE49-F238E27FC236}">
                <a16:creationId xmlns:a16="http://schemas.microsoft.com/office/drawing/2014/main" id="{7497186E-DC65-DAA7-6EEB-5D5D5C219E6E}"/>
              </a:ext>
            </a:extLst>
          </p:cNvPr>
          <p:cNvSpPr txBox="1"/>
          <p:nvPr/>
        </p:nvSpPr>
        <p:spPr>
          <a:xfrm>
            <a:off x="657044" y="1432287"/>
            <a:ext cx="7823199" cy="3291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sz="2000" dirty="0">
                <a:solidFill>
                  <a:schemeClr val="accent1"/>
                </a:solidFill>
                <a:latin typeface="+mn-lt"/>
              </a:rPr>
              <a:t>Việc chuẩn đoán ung thư từ hình ảnh sinh thiết có kích thước lớn thường đòi hỏi nhiều thời gian và công sức. Tuy nhiên, với sự phát triển của trí tuệ nhân tạo (AI) hiện nay, chúng ta có thể tận dụng công nghệ để cải thiện quá trình này.</a:t>
            </a:r>
          </a:p>
          <a:p>
            <a:endParaRPr lang="en-US" sz="2000" dirty="0">
              <a:solidFill>
                <a:schemeClr val="accent1"/>
              </a:solidFill>
              <a:latin typeface="+mn-lt"/>
            </a:endParaRPr>
          </a:p>
          <a:p>
            <a:pPr marL="457200" indent="-336550" algn="just">
              <a:buFont typeface="Arial,Sans-Serif"/>
              <a:buChar char="➢"/>
            </a:pPr>
            <a:r>
              <a:rPr lang="en-US" sz="2000" b="1" dirty="0" err="1">
                <a:latin typeface="+mn-lt"/>
              </a:rPr>
              <a:t>Đề</a:t>
            </a:r>
            <a:r>
              <a:rPr lang="en-US" sz="2000" b="1" dirty="0">
                <a:latin typeface="+mn-lt"/>
              </a:rPr>
              <a:t> </a:t>
            </a:r>
            <a:r>
              <a:rPr lang="en-US" sz="2000" b="1" dirty="0" err="1">
                <a:latin typeface="+mn-lt"/>
              </a:rPr>
              <a:t>xuất</a:t>
            </a:r>
            <a:r>
              <a:rPr lang="en-US" sz="2000" b="1" dirty="0">
                <a:latin typeface="+mn-lt"/>
              </a:rPr>
              <a:t> </a:t>
            </a:r>
            <a:r>
              <a:rPr lang="en-US" sz="2000" b="1" dirty="0" err="1">
                <a:latin typeface="+mn-lt"/>
              </a:rPr>
              <a:t>một</a:t>
            </a:r>
            <a:r>
              <a:rPr lang="en-US" sz="2000" b="1" dirty="0">
                <a:latin typeface="+mn-lt"/>
              </a:rPr>
              <a:t> </a:t>
            </a:r>
            <a:r>
              <a:rPr lang="en-US" sz="2000" b="1" dirty="0" err="1">
                <a:latin typeface="+mn-lt"/>
              </a:rPr>
              <a:t>phương</a:t>
            </a:r>
            <a:r>
              <a:rPr lang="en-US" sz="2000" b="1" dirty="0">
                <a:latin typeface="+mn-lt"/>
              </a:rPr>
              <a:t> </a:t>
            </a:r>
            <a:r>
              <a:rPr lang="en-US" sz="2000" b="1" dirty="0" err="1">
                <a:latin typeface="+mn-lt"/>
              </a:rPr>
              <a:t>pháp</a:t>
            </a:r>
            <a:r>
              <a:rPr lang="en-US" sz="2000" b="1" dirty="0">
                <a:latin typeface="+mn-lt"/>
              </a:rPr>
              <a:t> </a:t>
            </a:r>
            <a:r>
              <a:rPr lang="en-US" sz="2000" b="1" dirty="0" err="1">
                <a:latin typeface="+mn-lt"/>
              </a:rPr>
              <a:t>chính</a:t>
            </a:r>
            <a:r>
              <a:rPr lang="en-US" sz="2000" b="1" dirty="0">
                <a:latin typeface="+mn-lt"/>
              </a:rPr>
              <a:t> </a:t>
            </a:r>
            <a:r>
              <a:rPr lang="en-US" sz="2000" b="1" dirty="0" err="1">
                <a:latin typeface="+mn-lt"/>
              </a:rPr>
              <a:t>xác</a:t>
            </a:r>
            <a:r>
              <a:rPr lang="en-US" sz="2000" b="1" dirty="0">
                <a:latin typeface="+mn-lt"/>
              </a:rPr>
              <a:t> </a:t>
            </a:r>
            <a:r>
              <a:rPr lang="en-US" sz="2000" b="1" dirty="0" err="1">
                <a:latin typeface="+mn-lt"/>
              </a:rPr>
              <a:t>và</a:t>
            </a:r>
            <a:r>
              <a:rPr lang="en-US" sz="2000" b="1" dirty="0">
                <a:latin typeface="+mn-lt"/>
              </a:rPr>
              <a:t> </a:t>
            </a:r>
            <a:r>
              <a:rPr lang="en-US" sz="2000" b="1" dirty="0" err="1">
                <a:latin typeface="+mn-lt"/>
              </a:rPr>
              <a:t>hiệu</a:t>
            </a:r>
            <a:r>
              <a:rPr lang="en-US" sz="2000" b="1" dirty="0">
                <a:latin typeface="+mn-lt"/>
              </a:rPr>
              <a:t> </a:t>
            </a:r>
            <a:r>
              <a:rPr lang="en-US" sz="2000" b="1" dirty="0" err="1">
                <a:latin typeface="+mn-lt"/>
              </a:rPr>
              <a:t>quả</a:t>
            </a:r>
            <a:r>
              <a:rPr lang="en-US" sz="2000" b="1" dirty="0">
                <a:latin typeface="+mn-lt"/>
              </a:rPr>
              <a:t> </a:t>
            </a:r>
            <a:r>
              <a:rPr lang="en-US" sz="2000" b="1" dirty="0" err="1">
                <a:latin typeface="+mn-lt"/>
              </a:rPr>
              <a:t>dựa</a:t>
            </a:r>
            <a:r>
              <a:rPr lang="en-US" sz="2000" b="1" dirty="0">
                <a:latin typeface="+mn-lt"/>
              </a:rPr>
              <a:t> </a:t>
            </a:r>
            <a:r>
              <a:rPr lang="en-US" sz="2000" b="1" dirty="0" err="1">
                <a:latin typeface="+mn-lt"/>
              </a:rPr>
              <a:t>trên</a:t>
            </a:r>
            <a:r>
              <a:rPr lang="en-US" sz="2000" b="1" dirty="0">
                <a:latin typeface="+mn-lt"/>
              </a:rPr>
              <a:t> </a:t>
            </a:r>
            <a:r>
              <a:rPr lang="en-US" sz="2000" b="1" dirty="0" err="1">
                <a:latin typeface="+mn-lt"/>
              </a:rPr>
              <a:t>mô</a:t>
            </a:r>
            <a:r>
              <a:rPr lang="en-US" sz="2000" b="1" dirty="0">
                <a:latin typeface="+mn-lt"/>
              </a:rPr>
              <a:t> </a:t>
            </a:r>
            <a:r>
              <a:rPr lang="en-US" sz="2000" b="1" dirty="0" err="1">
                <a:latin typeface="+mn-lt"/>
              </a:rPr>
              <a:t>hình</a:t>
            </a:r>
            <a:r>
              <a:rPr lang="en-US" sz="2000" b="1" dirty="0">
                <a:latin typeface="+mn-lt"/>
              </a:rPr>
              <a:t> </a:t>
            </a:r>
            <a:r>
              <a:rPr lang="en-US" sz="2000" b="1" dirty="0" err="1">
                <a:latin typeface="+mn-lt"/>
              </a:rPr>
              <a:t>trước</a:t>
            </a:r>
            <a:r>
              <a:rPr lang="en-US" sz="2000" b="1" dirty="0">
                <a:latin typeface="+mn-lt"/>
              </a:rPr>
              <a:t> </a:t>
            </a:r>
            <a:r>
              <a:rPr lang="en-US" sz="2000" b="1" dirty="0" err="1">
                <a:latin typeface="+mn-lt"/>
              </a:rPr>
              <a:t>đó</a:t>
            </a:r>
            <a:r>
              <a:rPr lang="en-US" sz="2000" b="1" dirty="0">
                <a:latin typeface="+mn-lt"/>
              </a:rPr>
              <a:t> </a:t>
            </a:r>
            <a:r>
              <a:rPr lang="en-US" sz="2000" b="1" dirty="0" err="1">
                <a:latin typeface="+mn-lt"/>
              </a:rPr>
              <a:t>là</a:t>
            </a:r>
            <a:r>
              <a:rPr lang="en-US" sz="2000" b="1" dirty="0">
                <a:latin typeface="+mn-lt"/>
              </a:rPr>
              <a:t> Pyramid Scene Parsing Network (</a:t>
            </a:r>
            <a:r>
              <a:rPr lang="en-US" sz="2000" b="1" dirty="0" err="1">
                <a:latin typeface="+mn-lt"/>
              </a:rPr>
              <a:t>PSPNet</a:t>
            </a:r>
            <a:r>
              <a:rPr lang="en-US" sz="2000" b="1" dirty="0">
                <a:latin typeface="+mn-lt"/>
              </a:rPr>
              <a:t>). </a:t>
            </a:r>
            <a:endParaRPr lang="en-US" sz="2000" dirty="0">
              <a:solidFill>
                <a:schemeClr val="accent1"/>
              </a:solidFill>
              <a:latin typeface="+mn-lt"/>
            </a:endParaRPr>
          </a:p>
          <a:p>
            <a:pPr marL="285750" indent="-285750">
              <a:buFont typeface="Calibri" panose="020F0502020204030204"/>
              <a:buChar char="-"/>
            </a:pPr>
            <a:endParaRPr lang="en-US" sz="2000" dirty="0">
              <a:solidFill>
                <a:schemeClr val="accent1"/>
              </a:solidFill>
              <a:latin typeface="+mn-lt"/>
            </a:endParaRPr>
          </a:p>
          <a:p>
            <a:pPr marL="285750" indent="-285750">
              <a:buFont typeface="Calibri" panose="020F0502020204030204"/>
              <a:buChar char="-"/>
            </a:pPr>
            <a:endParaRPr lang="en-US" dirty="0">
              <a:solidFill>
                <a:schemeClr val="accent1"/>
              </a:solidFill>
              <a:latin typeface="+mn-lt"/>
            </a:endParaRPr>
          </a:p>
          <a:p>
            <a:pPr marL="285750" indent="-285750">
              <a:buFont typeface="Calibri" panose="020F0502020204030204"/>
              <a:buChar char="-"/>
            </a:pPr>
            <a:endParaRPr lang="en-US" dirty="0">
              <a:solidFill>
                <a:schemeClr val="accent1"/>
              </a:solidFill>
              <a:latin typeface="+mn-lt"/>
            </a:endParaRPr>
          </a:p>
        </p:txBody>
      </p:sp>
      <p:sp>
        <p:nvSpPr>
          <p:cNvPr id="11" name="TextBox 10">
            <a:extLst>
              <a:ext uri="{FF2B5EF4-FFF2-40B4-BE49-F238E27FC236}">
                <a16:creationId xmlns:a16="http://schemas.microsoft.com/office/drawing/2014/main" id="{D688877A-6CEF-55D0-CF82-B5F5BC08DFDA}"/>
              </a:ext>
            </a:extLst>
          </p:cNvPr>
          <p:cNvSpPr txBox="1"/>
          <p:nvPr/>
        </p:nvSpPr>
        <p:spPr>
          <a:xfrm>
            <a:off x="657222" y="878552"/>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Mục tiêu</a:t>
            </a:r>
          </a:p>
        </p:txBody>
      </p:sp>
    </p:spTree>
    <p:extLst>
      <p:ext uri="{BB962C8B-B14F-4D97-AF65-F5344CB8AC3E}">
        <p14:creationId xmlns:p14="http://schemas.microsoft.com/office/powerpoint/2010/main" val="4170899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23" name="Google Shape;107;p15">
            <a:extLst>
              <a:ext uri="{FF2B5EF4-FFF2-40B4-BE49-F238E27FC236}">
                <a16:creationId xmlns:a16="http://schemas.microsoft.com/office/drawing/2014/main" id="{5237E967-FEE9-6BF1-4B78-CE741C255ED5}"/>
              </a:ext>
            </a:extLst>
          </p:cNvPr>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24" name="Google Shape;110;p15">
            <a:extLst>
              <a:ext uri="{FF2B5EF4-FFF2-40B4-BE49-F238E27FC236}">
                <a16:creationId xmlns:a16="http://schemas.microsoft.com/office/drawing/2014/main" id="{94EA2F85-A6DF-723A-9383-257F25A6193C}"/>
              </a:ext>
            </a:extLst>
          </p:cNvPr>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5" name="Google Shape;108;p15">
            <a:extLst>
              <a:ext uri="{FF2B5EF4-FFF2-40B4-BE49-F238E27FC236}">
                <a16:creationId xmlns:a16="http://schemas.microsoft.com/office/drawing/2014/main" id="{7BB4FD2C-B824-ED4B-25CD-6A60D87E8059}"/>
              </a:ext>
            </a:extLst>
          </p:cNvPr>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26" name="TextBox 25">
            <a:extLst>
              <a:ext uri="{FF2B5EF4-FFF2-40B4-BE49-F238E27FC236}">
                <a16:creationId xmlns:a16="http://schemas.microsoft.com/office/drawing/2014/main" id="{60DD5E65-9258-4074-0A68-8F298582664D}"/>
              </a:ext>
            </a:extLst>
          </p:cNvPr>
          <p:cNvSpPr txBox="1"/>
          <p:nvPr/>
        </p:nvSpPr>
        <p:spPr>
          <a:xfrm>
            <a:off x="23699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27" name="TextBox 26">
            <a:extLst>
              <a:ext uri="{FF2B5EF4-FFF2-40B4-BE49-F238E27FC236}">
                <a16:creationId xmlns:a16="http://schemas.microsoft.com/office/drawing/2014/main" id="{C26AA01E-92EB-C63D-5978-3A02DDC37F7C}"/>
              </a:ext>
            </a:extLst>
          </p:cNvPr>
          <p:cNvSpPr txBox="1"/>
          <p:nvPr/>
        </p:nvSpPr>
        <p:spPr>
          <a:xfrm>
            <a:off x="595627" y="754695"/>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Công trình liên quan</a:t>
            </a:r>
          </a:p>
        </p:txBody>
      </p:sp>
      <p:sp>
        <p:nvSpPr>
          <p:cNvPr id="28" name="TextBox 27">
            <a:extLst>
              <a:ext uri="{FF2B5EF4-FFF2-40B4-BE49-F238E27FC236}">
                <a16:creationId xmlns:a16="http://schemas.microsoft.com/office/drawing/2014/main" id="{9B699AA9-45AD-0010-53CD-515D66A6D686}"/>
              </a:ext>
            </a:extLst>
          </p:cNvPr>
          <p:cNvSpPr txBox="1"/>
          <p:nvPr/>
        </p:nvSpPr>
        <p:spPr>
          <a:xfrm>
            <a:off x="582744" y="1791901"/>
            <a:ext cx="3828415"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buFont typeface="Wingdings" panose="05000000000000000000"/>
              <a:buNone/>
            </a:pPr>
            <a:r>
              <a:rPr lang="en-US" dirty="0">
                <a:latin typeface="+mn-lt"/>
              </a:rPr>
              <a:t> </a:t>
            </a:r>
          </a:p>
          <a:p>
            <a:pPr marL="285750" indent="-285750">
              <a:buFont typeface="Wingdings" panose="05000000000000000000" charset="0"/>
              <a:buChar char="§"/>
            </a:pPr>
            <a:r>
              <a:rPr lang="en-US" dirty="0" err="1">
                <a:latin typeface="+mn-lt"/>
              </a:rPr>
              <a:t>Được</a:t>
            </a:r>
            <a:r>
              <a:rPr lang="en-US" dirty="0">
                <a:latin typeface="+mn-lt"/>
              </a:rPr>
              <a:t> </a:t>
            </a:r>
            <a:r>
              <a:rPr lang="en-US" dirty="0" err="1">
                <a:latin typeface="+mn-lt"/>
              </a:rPr>
              <a:t>giới</a:t>
            </a:r>
            <a:r>
              <a:rPr lang="en-US" dirty="0">
                <a:latin typeface="+mn-lt"/>
              </a:rPr>
              <a:t> </a:t>
            </a:r>
            <a:r>
              <a:rPr lang="en-US" dirty="0" err="1">
                <a:latin typeface="+mn-lt"/>
              </a:rPr>
              <a:t>thiệu</a:t>
            </a:r>
            <a:r>
              <a:rPr lang="en-US" dirty="0">
                <a:latin typeface="+mn-lt"/>
              </a:rPr>
              <a:t> </a:t>
            </a:r>
            <a:r>
              <a:rPr lang="en-US" dirty="0" err="1">
                <a:latin typeface="+mn-lt"/>
              </a:rPr>
              <a:t>bởi</a:t>
            </a:r>
            <a:r>
              <a:rPr lang="en-US" dirty="0">
                <a:latin typeface="+mn-lt"/>
              </a:rPr>
              <a:t> Olaf </a:t>
            </a:r>
            <a:r>
              <a:rPr lang="vi-VN" altLang="en-US" dirty="0">
                <a:latin typeface="+mn-lt"/>
              </a:rPr>
              <a:t> </a:t>
            </a:r>
            <a:r>
              <a:rPr lang="en-US" dirty="0" err="1">
                <a:latin typeface="+mn-lt"/>
              </a:rPr>
              <a:t>Ronneberger</a:t>
            </a:r>
            <a:r>
              <a:rPr lang="vi-VN" altLang="en-US" dirty="0" err="1">
                <a:latin typeface="+mn-lt"/>
              </a:rPr>
              <a:t> và các cộng sự </a:t>
            </a:r>
            <a:r>
              <a:rPr lang="en-US" dirty="0" err="1">
                <a:latin typeface="+mn-lt"/>
              </a:rPr>
              <a:t>vào</a:t>
            </a:r>
            <a:r>
              <a:rPr lang="en-US" dirty="0">
                <a:latin typeface="+mn-lt"/>
              </a:rPr>
              <a:t> </a:t>
            </a:r>
            <a:r>
              <a:rPr lang="en-US" dirty="0" err="1">
                <a:latin typeface="+mn-lt"/>
              </a:rPr>
              <a:t>năm</a:t>
            </a:r>
            <a:r>
              <a:rPr lang="en-US" dirty="0">
                <a:latin typeface="+mn-lt"/>
              </a:rPr>
              <a:t> 2015. </a:t>
            </a:r>
          </a:p>
          <a:p>
            <a:pPr marL="285750" indent="-285750">
              <a:buFont typeface="Wingdings" panose="05000000000000000000" charset="0"/>
              <a:buChar char="§"/>
            </a:pPr>
            <a:endParaRPr lang="en-US" dirty="0">
              <a:latin typeface="+mn-lt"/>
            </a:endParaRPr>
          </a:p>
          <a:p>
            <a:pPr marL="285750" indent="-285750">
              <a:buFont typeface="Wingdings" panose="05000000000000000000" charset="0"/>
              <a:buChar char="§"/>
            </a:pPr>
            <a:r>
              <a:rPr lang="en-US" dirty="0" err="1">
                <a:latin typeface="+mn-lt"/>
              </a:rPr>
              <a:t>Kiến</a:t>
            </a:r>
            <a:r>
              <a:rPr lang="en-US" dirty="0">
                <a:latin typeface="+mn-lt"/>
              </a:rPr>
              <a:t> </a:t>
            </a:r>
            <a:r>
              <a:rPr lang="en-US" dirty="0" err="1">
                <a:latin typeface="+mn-lt"/>
              </a:rPr>
              <a:t>trúc</a:t>
            </a:r>
            <a:r>
              <a:rPr lang="en-US" dirty="0">
                <a:latin typeface="+mn-lt"/>
              </a:rPr>
              <a:t> </a:t>
            </a:r>
            <a:r>
              <a:rPr lang="en-US" dirty="0" err="1">
                <a:latin typeface="+mn-lt"/>
              </a:rPr>
              <a:t>này</a:t>
            </a:r>
            <a:r>
              <a:rPr lang="en-US" dirty="0">
                <a:latin typeface="+mn-lt"/>
              </a:rPr>
              <a:t> </a:t>
            </a:r>
            <a:r>
              <a:rPr lang="en-US" dirty="0" err="1">
                <a:latin typeface="+mn-lt"/>
              </a:rPr>
              <a:t>kết</a:t>
            </a:r>
            <a:r>
              <a:rPr lang="en-US" dirty="0">
                <a:latin typeface="+mn-lt"/>
              </a:rPr>
              <a:t> </a:t>
            </a:r>
            <a:r>
              <a:rPr lang="en-US" dirty="0" err="1">
                <a:latin typeface="+mn-lt"/>
              </a:rPr>
              <a:t>hợp</a:t>
            </a:r>
            <a:r>
              <a:rPr lang="en-US" dirty="0">
                <a:latin typeface="+mn-lt"/>
              </a:rPr>
              <a:t> </a:t>
            </a:r>
            <a:r>
              <a:rPr lang="en-US" dirty="0" err="1">
                <a:latin typeface="+mn-lt"/>
              </a:rPr>
              <a:t>các</a:t>
            </a:r>
            <a:r>
              <a:rPr lang="en-US" dirty="0">
                <a:latin typeface="+mn-lt"/>
              </a:rPr>
              <a:t> </a:t>
            </a:r>
            <a:r>
              <a:rPr lang="vi-VN" altLang="en-US" dirty="0">
                <a:latin typeface="+mn-lt"/>
              </a:rPr>
              <a:t> </a:t>
            </a:r>
            <a:r>
              <a:rPr lang="en-US" dirty="0" err="1">
                <a:latin typeface="+mn-lt"/>
              </a:rPr>
              <a:t>đường</a:t>
            </a:r>
            <a:r>
              <a:rPr lang="en-US" dirty="0">
                <a:latin typeface="+mn-lt"/>
              </a:rPr>
              <a:t> skip</a:t>
            </a:r>
            <a:r>
              <a:rPr lang="vi-VN" altLang="en-US" dirty="0">
                <a:latin typeface="+mn-lt"/>
              </a:rPr>
              <a:t> </a:t>
            </a:r>
            <a:r>
              <a:rPr lang="en-US" dirty="0">
                <a:latin typeface="+mn-lt"/>
              </a:rPr>
              <a:t>connections </a:t>
            </a:r>
            <a:r>
              <a:rPr lang="en-US" dirty="0" err="1">
                <a:latin typeface="+mn-lt"/>
              </a:rPr>
              <a:t>để</a:t>
            </a:r>
            <a:r>
              <a:rPr lang="en-US" dirty="0">
                <a:latin typeface="+mn-lt"/>
              </a:rPr>
              <a:t> </a:t>
            </a:r>
            <a:r>
              <a:rPr lang="vi-VN" altLang="en-US" dirty="0">
                <a:latin typeface="+mn-lt"/>
              </a:rPr>
              <a:t> </a:t>
            </a:r>
            <a:r>
              <a:rPr lang="en-US" dirty="0" err="1">
                <a:latin typeface="+mn-lt"/>
              </a:rPr>
              <a:t>giúp</a:t>
            </a:r>
            <a:r>
              <a:rPr lang="en-US" dirty="0">
                <a:latin typeface="+mn-lt"/>
              </a:rPr>
              <a:t> </a:t>
            </a:r>
            <a:r>
              <a:rPr lang="en-US" dirty="0" err="1">
                <a:latin typeface="+mn-lt"/>
              </a:rPr>
              <a:t>truy</a:t>
            </a:r>
            <a:r>
              <a:rPr lang="en-US" dirty="0">
                <a:latin typeface="+mn-lt"/>
              </a:rPr>
              <a:t> </a:t>
            </a:r>
            <a:r>
              <a:rPr lang="en-US" dirty="0" err="1">
                <a:latin typeface="+mn-lt"/>
              </a:rPr>
              <a:t>cập</a:t>
            </a:r>
            <a:r>
              <a:rPr lang="en-US" dirty="0">
                <a:latin typeface="+mn-lt"/>
              </a:rPr>
              <a:t> </a:t>
            </a:r>
            <a:r>
              <a:rPr lang="en-US" dirty="0" err="1">
                <a:latin typeface="+mn-lt"/>
              </a:rPr>
              <a:t>thông</a:t>
            </a:r>
            <a:r>
              <a:rPr lang="en-US" dirty="0">
                <a:latin typeface="+mn-lt"/>
              </a:rPr>
              <a:t> tin ở </a:t>
            </a:r>
            <a:r>
              <a:rPr lang="en-US" dirty="0" err="1">
                <a:latin typeface="+mn-lt"/>
              </a:rPr>
              <a:t>các</a:t>
            </a:r>
            <a:r>
              <a:rPr lang="en-US" dirty="0">
                <a:latin typeface="+mn-lt"/>
              </a:rPr>
              <a:t> </a:t>
            </a:r>
            <a:r>
              <a:rPr lang="vi-VN" altLang="en-US" dirty="0">
                <a:latin typeface="+mn-lt"/>
              </a:rPr>
              <a:t> </a:t>
            </a:r>
            <a:r>
              <a:rPr lang="en-US" dirty="0" err="1">
                <a:latin typeface="+mn-lt"/>
              </a:rPr>
              <a:t>mức</a:t>
            </a:r>
            <a:r>
              <a:rPr lang="en-US" dirty="0">
                <a:latin typeface="+mn-lt"/>
              </a:rPr>
              <a:t> </a:t>
            </a:r>
            <a:r>
              <a:rPr lang="en-US" dirty="0" err="1">
                <a:latin typeface="+mn-lt"/>
              </a:rPr>
              <a:t>độ</a:t>
            </a:r>
            <a:r>
              <a:rPr lang="en-US" dirty="0">
                <a:latin typeface="+mn-lt"/>
              </a:rPr>
              <a:t> </a:t>
            </a:r>
            <a:r>
              <a:rPr lang="en-US" dirty="0" err="1">
                <a:latin typeface="+mn-lt"/>
              </a:rPr>
              <a:t>khác</a:t>
            </a:r>
            <a:r>
              <a:rPr lang="en-US" dirty="0">
                <a:latin typeface="+mn-lt"/>
              </a:rPr>
              <a:t> </a:t>
            </a:r>
            <a:r>
              <a:rPr lang="vi-VN" altLang="en-US" dirty="0">
                <a:latin typeface="+mn-lt"/>
              </a:rPr>
              <a:t> </a:t>
            </a:r>
            <a:r>
              <a:rPr lang="en-US" dirty="0" err="1">
                <a:latin typeface="+mn-lt"/>
              </a:rPr>
              <a:t>nhau</a:t>
            </a:r>
            <a:r>
              <a:rPr lang="en-US" dirty="0">
                <a:latin typeface="+mn-lt"/>
              </a:rPr>
              <a:t> </a:t>
            </a:r>
            <a:r>
              <a:rPr lang="en-US" dirty="0" err="1">
                <a:latin typeface="+mn-lt"/>
              </a:rPr>
              <a:t>của</a:t>
            </a:r>
            <a:r>
              <a:rPr lang="en-US" dirty="0">
                <a:latin typeface="+mn-lt"/>
              </a:rPr>
              <a:t> </a:t>
            </a:r>
            <a:r>
              <a:rPr lang="en-US" dirty="0" err="1">
                <a:latin typeface="+mn-lt"/>
              </a:rPr>
              <a:t>mạng</a:t>
            </a:r>
            <a:r>
              <a:rPr lang="en-US" dirty="0">
                <a:latin typeface="+mn-lt"/>
              </a:rPr>
              <a:t>.</a:t>
            </a:r>
            <a:r>
              <a:rPr lang="vi-VN" altLang="en-US" dirty="0">
                <a:latin typeface="+mn-lt"/>
              </a:rPr>
              <a:t> </a:t>
            </a:r>
          </a:p>
          <a:p>
            <a:pPr marL="285750" indent="-285750">
              <a:buFont typeface="Wingdings" panose="05000000000000000000" charset="0"/>
              <a:buChar char="§"/>
            </a:pPr>
            <a:endParaRPr lang="vi-VN" altLang="en-US" dirty="0">
              <a:latin typeface="+mn-lt"/>
            </a:endParaRPr>
          </a:p>
          <a:p>
            <a:pPr marL="285750" indent="-285750">
              <a:buFont typeface="Wingdings" panose="05000000000000000000" charset="0"/>
              <a:buChar char="§"/>
            </a:pPr>
            <a:r>
              <a:rPr lang="vi-VN" altLang="en-US" dirty="0">
                <a:latin typeface="+mn-lt"/>
              </a:rPr>
              <a:t>Thực nghiệm trên 3 tập dữ liệu hình ảnh y sinh khác nhau và 1 tập dữ liệu hình ảnh dụng cụ phẫu thuật là Kvasir Instrument.</a:t>
            </a:r>
            <a:endParaRPr lang="en-US" dirty="0">
              <a:latin typeface="+mn-lt"/>
            </a:endParaRPr>
          </a:p>
          <a:p>
            <a:endParaRPr lang="en-US" sz="1200" dirty="0">
              <a:latin typeface="+mn-lt"/>
            </a:endParaRPr>
          </a:p>
        </p:txBody>
      </p:sp>
      <p:pic>
        <p:nvPicPr>
          <p:cNvPr id="29" name="Picture 28">
            <a:extLst>
              <a:ext uri="{FF2B5EF4-FFF2-40B4-BE49-F238E27FC236}">
                <a16:creationId xmlns:a16="http://schemas.microsoft.com/office/drawing/2014/main" id="{6BADD0A1-91DE-A046-7198-46431E4C50F2}"/>
              </a:ext>
            </a:extLst>
          </p:cNvPr>
          <p:cNvPicPr>
            <a:picLocks noChangeAspect="1"/>
          </p:cNvPicPr>
          <p:nvPr/>
        </p:nvPicPr>
        <p:blipFill>
          <a:blip r:embed="rId3"/>
          <a:stretch>
            <a:fillRect/>
          </a:stretch>
        </p:blipFill>
        <p:spPr>
          <a:xfrm>
            <a:off x="969" y="4767950"/>
            <a:ext cx="9144000" cy="11057"/>
          </a:xfrm>
          <a:prstGeom prst="rect">
            <a:avLst/>
          </a:prstGeom>
        </p:spPr>
      </p:pic>
      <p:sp>
        <p:nvSpPr>
          <p:cNvPr id="30" name="TextBox 29">
            <a:extLst>
              <a:ext uri="{FF2B5EF4-FFF2-40B4-BE49-F238E27FC236}">
                <a16:creationId xmlns:a16="http://schemas.microsoft.com/office/drawing/2014/main" id="{5D4E5FA1-E67D-B04B-30DD-65230C73B28C}"/>
              </a:ext>
            </a:extLst>
          </p:cNvPr>
          <p:cNvSpPr txBox="1"/>
          <p:nvPr/>
        </p:nvSpPr>
        <p:spPr>
          <a:xfrm>
            <a:off x="101570" y="4803494"/>
            <a:ext cx="8739404" cy="39878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800">
                <a:latin typeface="+mn-lt"/>
              </a:rPr>
              <a:t>(1) </a:t>
            </a:r>
            <a:r>
              <a:rPr lang="en-US" sz="800" err="1">
                <a:latin typeface="+mn-lt"/>
              </a:rPr>
              <a:t>Ronneberger</a:t>
            </a:r>
            <a:r>
              <a:rPr lang="en-US" sz="800">
                <a:latin typeface="+mn-lt"/>
              </a:rPr>
              <a:t> et al. "U-net: Convolutional networks for biomedical image segmentation". Medical Image Computing and Computer-Assisted </a:t>
            </a:r>
            <a:r>
              <a:rPr lang="vi-VN" altLang="en-US" sz="800">
                <a:latin typeface="+mn-lt"/>
              </a:rPr>
              <a:t>       </a:t>
            </a:r>
            <a:r>
              <a:rPr lang="en-US" sz="800">
                <a:latin typeface="+mn-lt"/>
              </a:rPr>
              <a:t>Intervention--MICCAI 2015 (2015): 234-241.</a:t>
            </a:r>
            <a:r>
              <a:rPr lang="vi-VN" altLang="en-US" sz="1000">
                <a:latin typeface="+mn-lt"/>
              </a:rPr>
              <a:t>  </a:t>
            </a:r>
            <a:endParaRPr lang="en-US" sz="1000">
              <a:latin typeface="+mn-lt"/>
            </a:endParaRPr>
          </a:p>
          <a:p>
            <a:endParaRPr lang="en-US" sz="1000">
              <a:latin typeface="+mn-lt"/>
            </a:endParaRPr>
          </a:p>
        </p:txBody>
      </p:sp>
      <p:pic>
        <p:nvPicPr>
          <p:cNvPr id="31" name="Picture 30" descr="2.1.1">
            <a:extLst>
              <a:ext uri="{FF2B5EF4-FFF2-40B4-BE49-F238E27FC236}">
                <a16:creationId xmlns:a16="http://schemas.microsoft.com/office/drawing/2014/main" id="{827825A8-322E-60FF-A2B4-24EBFC8A7732}"/>
              </a:ext>
            </a:extLst>
          </p:cNvPr>
          <p:cNvPicPr>
            <a:picLocks noChangeAspect="1"/>
          </p:cNvPicPr>
          <p:nvPr/>
        </p:nvPicPr>
        <p:blipFill>
          <a:blip r:embed="rId4"/>
          <a:stretch>
            <a:fillRect/>
          </a:stretch>
        </p:blipFill>
        <p:spPr>
          <a:xfrm>
            <a:off x="4552950" y="1198880"/>
            <a:ext cx="4591050" cy="3022600"/>
          </a:xfrm>
          <a:prstGeom prst="rect">
            <a:avLst/>
          </a:prstGeom>
        </p:spPr>
      </p:pic>
      <p:sp>
        <p:nvSpPr>
          <p:cNvPr id="32" name="TextBox 31">
            <a:extLst>
              <a:ext uri="{FF2B5EF4-FFF2-40B4-BE49-F238E27FC236}">
                <a16:creationId xmlns:a16="http://schemas.microsoft.com/office/drawing/2014/main" id="{5A3E702B-ADFD-78CD-D32C-A07EF9AE7869}"/>
              </a:ext>
            </a:extLst>
          </p:cNvPr>
          <p:cNvSpPr txBox="1"/>
          <p:nvPr/>
        </p:nvSpPr>
        <p:spPr>
          <a:xfrm>
            <a:off x="5739200" y="4326139"/>
            <a:ext cx="2732962" cy="337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altLang="en-US" sz="1600" i="1" dirty="0">
                <a:latin typeface="+mn-lt"/>
              </a:rPr>
              <a:t>Kiến trúc mạng UNet (1)</a:t>
            </a:r>
          </a:p>
        </p:txBody>
      </p:sp>
      <p:sp>
        <p:nvSpPr>
          <p:cNvPr id="33" name="Text Box 10">
            <a:extLst>
              <a:ext uri="{FF2B5EF4-FFF2-40B4-BE49-F238E27FC236}">
                <a16:creationId xmlns:a16="http://schemas.microsoft.com/office/drawing/2014/main" id="{150DDFFA-B8B8-8D82-479F-CC1B3F187BE6}"/>
              </a:ext>
            </a:extLst>
          </p:cNvPr>
          <p:cNvSpPr txBox="1"/>
          <p:nvPr/>
        </p:nvSpPr>
        <p:spPr>
          <a:xfrm>
            <a:off x="579739" y="1290205"/>
            <a:ext cx="4547235" cy="398780"/>
          </a:xfrm>
          <a:prstGeom prst="rect">
            <a:avLst/>
          </a:prstGeom>
          <a:noFill/>
        </p:spPr>
        <p:txBody>
          <a:bodyPr wrap="square" rtlCol="0">
            <a:spAutoFit/>
          </a:bodyPr>
          <a:lstStyle/>
          <a:p>
            <a:r>
              <a:rPr lang="vi-VN" altLang="en-US" sz="2000">
                <a:solidFill>
                  <a:srgbClr val="0070C0"/>
                </a:solidFill>
              </a:rPr>
              <a:t>UNet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7;p15">
            <a:extLst>
              <a:ext uri="{FF2B5EF4-FFF2-40B4-BE49-F238E27FC236}">
                <a16:creationId xmlns:a16="http://schemas.microsoft.com/office/drawing/2014/main" id="{20CD35B3-5EEC-6650-9B61-7B9E8D68B9B1}"/>
              </a:ext>
            </a:extLst>
          </p:cNvPr>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7" name="Google Shape;110;p15">
            <a:extLst>
              <a:ext uri="{FF2B5EF4-FFF2-40B4-BE49-F238E27FC236}">
                <a16:creationId xmlns:a16="http://schemas.microsoft.com/office/drawing/2014/main" id="{D8CDBADF-E252-4489-EB48-4DC375B3F55C}"/>
              </a:ext>
            </a:extLst>
          </p:cNvPr>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108;p15">
            <a:extLst>
              <a:ext uri="{FF2B5EF4-FFF2-40B4-BE49-F238E27FC236}">
                <a16:creationId xmlns:a16="http://schemas.microsoft.com/office/drawing/2014/main" id="{012FD579-B463-3E2A-F798-7125372A37C6}"/>
              </a:ext>
            </a:extLst>
          </p:cNvPr>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TextBox 8">
            <a:extLst>
              <a:ext uri="{FF2B5EF4-FFF2-40B4-BE49-F238E27FC236}">
                <a16:creationId xmlns:a16="http://schemas.microsoft.com/office/drawing/2014/main" id="{372A8A9D-1DBF-454A-A2D2-E208989208CE}"/>
              </a:ext>
            </a:extLst>
          </p:cNvPr>
          <p:cNvSpPr txBox="1"/>
          <p:nvPr/>
        </p:nvSpPr>
        <p:spPr>
          <a:xfrm>
            <a:off x="23699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10" name="TextBox 9">
            <a:extLst>
              <a:ext uri="{FF2B5EF4-FFF2-40B4-BE49-F238E27FC236}">
                <a16:creationId xmlns:a16="http://schemas.microsoft.com/office/drawing/2014/main" id="{5CBB2CF2-4012-11B7-ECD2-480585EA5446}"/>
              </a:ext>
            </a:extLst>
          </p:cNvPr>
          <p:cNvSpPr txBox="1"/>
          <p:nvPr/>
        </p:nvSpPr>
        <p:spPr>
          <a:xfrm>
            <a:off x="595627" y="754695"/>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Công trình liên quan</a:t>
            </a:r>
          </a:p>
        </p:txBody>
      </p:sp>
      <p:sp>
        <p:nvSpPr>
          <p:cNvPr id="11" name="TextBox 10">
            <a:extLst>
              <a:ext uri="{FF2B5EF4-FFF2-40B4-BE49-F238E27FC236}">
                <a16:creationId xmlns:a16="http://schemas.microsoft.com/office/drawing/2014/main" id="{DC371405-243C-E8CB-4F95-90550DEBF357}"/>
              </a:ext>
            </a:extLst>
          </p:cNvPr>
          <p:cNvSpPr txBox="1"/>
          <p:nvPr/>
        </p:nvSpPr>
        <p:spPr>
          <a:xfrm>
            <a:off x="595630" y="1505585"/>
            <a:ext cx="403542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charset="0"/>
              <a:buChar char="§"/>
            </a:pPr>
            <a:r>
              <a:rPr lang="en-US" dirty="0" err="1">
                <a:latin typeface="+mn-lt"/>
              </a:rPr>
              <a:t>Đây</a:t>
            </a:r>
            <a:r>
              <a:rPr lang="en-US" dirty="0">
                <a:latin typeface="+mn-lt"/>
              </a:rPr>
              <a:t> </a:t>
            </a:r>
            <a:r>
              <a:rPr lang="en-US" dirty="0" err="1">
                <a:latin typeface="+mn-lt"/>
              </a:rPr>
              <a:t>là</a:t>
            </a:r>
            <a:r>
              <a:rPr lang="en-US" dirty="0">
                <a:latin typeface="+mn-lt"/>
              </a:rPr>
              <a:t> </a:t>
            </a:r>
            <a:r>
              <a:rPr lang="en-US" dirty="0" err="1">
                <a:latin typeface="+mn-lt"/>
              </a:rPr>
              <a:t>một</a:t>
            </a:r>
            <a:r>
              <a:rPr lang="en-US" dirty="0">
                <a:latin typeface="+mn-lt"/>
              </a:rPr>
              <a:t> </a:t>
            </a:r>
            <a:r>
              <a:rPr lang="en-US" dirty="0" err="1">
                <a:latin typeface="+mn-lt"/>
              </a:rPr>
              <a:t>trong</a:t>
            </a:r>
            <a:r>
              <a:rPr lang="en-US" dirty="0">
                <a:latin typeface="+mn-lt"/>
              </a:rPr>
              <a:t> </a:t>
            </a:r>
            <a:r>
              <a:rPr lang="en-US" dirty="0" err="1">
                <a:latin typeface="+mn-lt"/>
              </a:rPr>
              <a:t>những</a:t>
            </a:r>
            <a:r>
              <a:rPr lang="en-US" dirty="0">
                <a:latin typeface="+mn-lt"/>
              </a:rPr>
              <a:t> </a:t>
            </a:r>
            <a:r>
              <a:rPr lang="en-US" dirty="0" err="1">
                <a:latin typeface="+mn-lt"/>
              </a:rPr>
              <a:t>công</a:t>
            </a:r>
            <a:r>
              <a:rPr lang="en-US" dirty="0">
                <a:latin typeface="+mn-lt"/>
              </a:rPr>
              <a:t> </a:t>
            </a:r>
            <a:r>
              <a:rPr lang="en-US" dirty="0" err="1">
                <a:latin typeface="+mn-lt"/>
              </a:rPr>
              <a:t>trình</a:t>
            </a:r>
            <a:r>
              <a:rPr lang="en-US" dirty="0">
                <a:latin typeface="+mn-lt"/>
              </a:rPr>
              <a:t> </a:t>
            </a:r>
            <a:r>
              <a:rPr lang="en-US" dirty="0" err="1">
                <a:latin typeface="+mn-lt"/>
              </a:rPr>
              <a:t>quan</a:t>
            </a:r>
            <a:r>
              <a:rPr lang="en-US" dirty="0">
                <a:latin typeface="+mn-lt"/>
              </a:rPr>
              <a:t> </a:t>
            </a:r>
            <a:r>
              <a:rPr lang="en-US" dirty="0" err="1">
                <a:latin typeface="+mn-lt"/>
              </a:rPr>
              <a:t>trọng</a:t>
            </a:r>
            <a:r>
              <a:rPr lang="en-US" dirty="0">
                <a:latin typeface="+mn-lt"/>
              </a:rPr>
              <a:t> ban </a:t>
            </a:r>
            <a:r>
              <a:rPr lang="en-US" dirty="0" err="1">
                <a:latin typeface="+mn-lt"/>
              </a:rPr>
              <a:t>đầu</a:t>
            </a:r>
            <a:r>
              <a:rPr lang="en-US" dirty="0">
                <a:latin typeface="+mn-lt"/>
              </a:rPr>
              <a:t> </a:t>
            </a:r>
            <a:r>
              <a:rPr lang="en-US" dirty="0" err="1">
                <a:latin typeface="+mn-lt"/>
              </a:rPr>
              <a:t>trong</a:t>
            </a:r>
            <a:r>
              <a:rPr lang="en-US" dirty="0">
                <a:latin typeface="+mn-lt"/>
              </a:rPr>
              <a:t> </a:t>
            </a:r>
            <a:r>
              <a:rPr lang="en-US" dirty="0" err="1">
                <a:latin typeface="+mn-lt"/>
              </a:rPr>
              <a:t>việc</a:t>
            </a:r>
            <a:r>
              <a:rPr lang="en-US" dirty="0">
                <a:latin typeface="+mn-lt"/>
              </a:rPr>
              <a:t> </a:t>
            </a:r>
            <a:r>
              <a:rPr lang="en-US" dirty="0" err="1">
                <a:latin typeface="+mn-lt"/>
              </a:rPr>
              <a:t>áp</a:t>
            </a:r>
            <a:r>
              <a:rPr lang="en-US" dirty="0">
                <a:latin typeface="+mn-lt"/>
              </a:rPr>
              <a:t> </a:t>
            </a:r>
            <a:r>
              <a:rPr lang="en-US" dirty="0" err="1">
                <a:latin typeface="+mn-lt"/>
              </a:rPr>
              <a:t>dụng</a:t>
            </a:r>
            <a:r>
              <a:rPr lang="en-US" dirty="0">
                <a:latin typeface="+mn-lt"/>
              </a:rPr>
              <a:t> CNN </a:t>
            </a:r>
            <a:r>
              <a:rPr lang="en-US" dirty="0" err="1">
                <a:latin typeface="+mn-lt"/>
              </a:rPr>
              <a:t>cho</a:t>
            </a:r>
            <a:r>
              <a:rPr lang="en-US" dirty="0">
                <a:latin typeface="+mn-lt"/>
              </a:rPr>
              <a:t> </a:t>
            </a:r>
            <a:r>
              <a:rPr lang="en-US" dirty="0" err="1">
                <a:latin typeface="+mn-lt"/>
              </a:rPr>
              <a:t>tác</a:t>
            </a:r>
            <a:r>
              <a:rPr lang="en-US" dirty="0">
                <a:latin typeface="+mn-lt"/>
              </a:rPr>
              <a:t> </a:t>
            </a:r>
            <a:r>
              <a:rPr lang="en-US" dirty="0" err="1">
                <a:latin typeface="+mn-lt"/>
              </a:rPr>
              <a:t>vụ</a:t>
            </a:r>
            <a:r>
              <a:rPr lang="en-US" dirty="0">
                <a:latin typeface="+mn-lt"/>
              </a:rPr>
              <a:t> </a:t>
            </a:r>
            <a:r>
              <a:rPr lang="en-US" dirty="0" err="1">
                <a:latin typeface="+mn-lt"/>
              </a:rPr>
              <a:t>phân</a:t>
            </a:r>
            <a:r>
              <a:rPr lang="en-US" dirty="0">
                <a:latin typeface="+mn-lt"/>
              </a:rPr>
              <a:t> </a:t>
            </a:r>
            <a:r>
              <a:rPr lang="en-US" dirty="0" err="1">
                <a:latin typeface="+mn-lt"/>
              </a:rPr>
              <a:t>đoạn</a:t>
            </a:r>
            <a:r>
              <a:rPr lang="en-US" dirty="0">
                <a:latin typeface="+mn-lt"/>
              </a:rPr>
              <a:t> </a:t>
            </a:r>
            <a:r>
              <a:rPr lang="en-US" dirty="0" err="1">
                <a:latin typeface="+mn-lt"/>
              </a:rPr>
              <a:t>hình</a:t>
            </a:r>
            <a:r>
              <a:rPr lang="en-US" dirty="0">
                <a:latin typeface="+mn-lt"/>
              </a:rPr>
              <a:t> </a:t>
            </a:r>
            <a:r>
              <a:rPr lang="en-US" dirty="0" err="1">
                <a:latin typeface="+mn-lt"/>
              </a:rPr>
              <a:t>ảnh</a:t>
            </a:r>
            <a:r>
              <a:rPr lang="en-US" dirty="0">
                <a:latin typeface="+mn-lt"/>
              </a:rPr>
              <a:t>.</a:t>
            </a:r>
          </a:p>
          <a:p>
            <a:pPr marL="285750" indent="-285750">
              <a:buFont typeface="Wingdings" panose="05000000000000000000" charset="0"/>
              <a:buChar char="§"/>
            </a:pPr>
            <a:endParaRPr lang="en-US" dirty="0">
              <a:latin typeface="+mn-lt"/>
            </a:endParaRPr>
          </a:p>
          <a:p>
            <a:pPr marL="285750" indent="-285750">
              <a:buFont typeface="Wingdings" panose="05000000000000000000" charset="0"/>
              <a:buChar char="§"/>
            </a:pPr>
            <a:r>
              <a:rPr lang="en-US" dirty="0">
                <a:latin typeface="+mn-lt"/>
              </a:rPr>
              <a:t>FCN </a:t>
            </a:r>
            <a:r>
              <a:rPr lang="en-US" dirty="0" err="1">
                <a:latin typeface="+mn-lt"/>
              </a:rPr>
              <a:t>đã</a:t>
            </a:r>
            <a:r>
              <a:rPr lang="en-US" dirty="0">
                <a:latin typeface="+mn-lt"/>
              </a:rPr>
              <a:t> </a:t>
            </a:r>
            <a:r>
              <a:rPr lang="en-US" dirty="0" err="1">
                <a:latin typeface="+mn-lt"/>
              </a:rPr>
              <a:t>mở</a:t>
            </a:r>
            <a:r>
              <a:rPr lang="en-US" dirty="0">
                <a:latin typeface="+mn-lt"/>
              </a:rPr>
              <a:t> </a:t>
            </a:r>
            <a:r>
              <a:rPr lang="en-US" dirty="0" err="1">
                <a:latin typeface="+mn-lt"/>
              </a:rPr>
              <a:t>ra</a:t>
            </a:r>
            <a:r>
              <a:rPr lang="en-US" dirty="0">
                <a:latin typeface="+mn-lt"/>
              </a:rPr>
              <a:t> </a:t>
            </a:r>
            <a:r>
              <a:rPr lang="en-US" dirty="0" err="1">
                <a:latin typeface="+mn-lt"/>
              </a:rPr>
              <a:t>lĩnh</a:t>
            </a:r>
            <a:r>
              <a:rPr lang="en-US" dirty="0">
                <a:latin typeface="+mn-lt"/>
              </a:rPr>
              <a:t> </a:t>
            </a:r>
            <a:r>
              <a:rPr lang="en-US" dirty="0" err="1">
                <a:latin typeface="+mn-lt"/>
              </a:rPr>
              <a:t>vực</a:t>
            </a:r>
            <a:r>
              <a:rPr lang="en-US" dirty="0">
                <a:latin typeface="+mn-lt"/>
              </a:rPr>
              <a:t> </a:t>
            </a:r>
            <a:r>
              <a:rPr lang="en-US" dirty="0" err="1">
                <a:latin typeface="+mn-lt"/>
              </a:rPr>
              <a:t>phân</a:t>
            </a:r>
            <a:r>
              <a:rPr lang="en-US" dirty="0">
                <a:latin typeface="+mn-lt"/>
              </a:rPr>
              <a:t> </a:t>
            </a:r>
            <a:r>
              <a:rPr lang="en-US" dirty="0" err="1">
                <a:latin typeface="+mn-lt"/>
              </a:rPr>
              <a:t>đoạn</a:t>
            </a:r>
            <a:r>
              <a:rPr lang="en-US" dirty="0">
                <a:latin typeface="+mn-lt"/>
              </a:rPr>
              <a:t> </a:t>
            </a:r>
            <a:r>
              <a:rPr lang="vi-VN" altLang="en-US" dirty="0">
                <a:latin typeface="+mn-lt"/>
              </a:rPr>
              <a:t> </a:t>
            </a:r>
            <a:r>
              <a:rPr lang="en-US" dirty="0">
                <a:latin typeface="+mn-lt"/>
              </a:rPr>
              <a:t>pixel-to-pixel </a:t>
            </a:r>
            <a:r>
              <a:rPr lang="en-US" dirty="0" err="1">
                <a:latin typeface="+mn-lt"/>
              </a:rPr>
              <a:t>trong</a:t>
            </a:r>
            <a:r>
              <a:rPr lang="en-US" dirty="0">
                <a:latin typeface="+mn-lt"/>
              </a:rPr>
              <a:t> </a:t>
            </a:r>
            <a:r>
              <a:rPr lang="en-US" dirty="0" err="1">
                <a:latin typeface="+mn-lt"/>
              </a:rPr>
              <a:t>khi</a:t>
            </a:r>
            <a:r>
              <a:rPr lang="en-US" dirty="0">
                <a:latin typeface="+mn-lt"/>
              </a:rPr>
              <a:t> </a:t>
            </a:r>
            <a:r>
              <a:rPr lang="en-US" dirty="0" err="1">
                <a:latin typeface="+mn-lt"/>
              </a:rPr>
              <a:t>duy</a:t>
            </a:r>
            <a:r>
              <a:rPr lang="en-US" dirty="0">
                <a:latin typeface="+mn-lt"/>
              </a:rPr>
              <a:t> </a:t>
            </a:r>
            <a:r>
              <a:rPr lang="en-US" dirty="0" err="1">
                <a:latin typeface="+mn-lt"/>
              </a:rPr>
              <a:t>trì</a:t>
            </a:r>
            <a:r>
              <a:rPr lang="en-US" dirty="0">
                <a:latin typeface="+mn-lt"/>
              </a:rPr>
              <a:t> </a:t>
            </a:r>
            <a:r>
              <a:rPr lang="en-US" dirty="0" err="1">
                <a:latin typeface="+mn-lt"/>
              </a:rPr>
              <a:t>được</a:t>
            </a:r>
            <a:r>
              <a:rPr lang="en-US" dirty="0">
                <a:latin typeface="+mn-lt"/>
              </a:rPr>
              <a:t> </a:t>
            </a:r>
            <a:r>
              <a:rPr lang="en-US" dirty="0" err="1">
                <a:latin typeface="+mn-lt"/>
              </a:rPr>
              <a:t>cấu</a:t>
            </a:r>
            <a:r>
              <a:rPr lang="en-US" dirty="0">
                <a:latin typeface="+mn-lt"/>
              </a:rPr>
              <a:t> </a:t>
            </a:r>
            <a:r>
              <a:rPr lang="en-US" dirty="0" err="1">
                <a:latin typeface="+mn-lt"/>
              </a:rPr>
              <a:t>trúc</a:t>
            </a:r>
            <a:r>
              <a:rPr lang="en-US" dirty="0">
                <a:latin typeface="+mn-lt"/>
              </a:rPr>
              <a:t> end-to-end </a:t>
            </a:r>
            <a:r>
              <a:rPr lang="en-US" dirty="0" err="1">
                <a:latin typeface="+mn-lt"/>
              </a:rPr>
              <a:t>của</a:t>
            </a:r>
            <a:r>
              <a:rPr lang="en-US" dirty="0">
                <a:latin typeface="+mn-lt"/>
              </a:rPr>
              <a:t> </a:t>
            </a:r>
            <a:r>
              <a:rPr lang="en-US" dirty="0" err="1">
                <a:latin typeface="+mn-lt"/>
              </a:rPr>
              <a:t>mạng</a:t>
            </a:r>
            <a:r>
              <a:rPr lang="en-US" dirty="0">
                <a:latin typeface="+mn-lt"/>
              </a:rPr>
              <a:t>.</a:t>
            </a:r>
            <a:r>
              <a:rPr lang="vi-VN" altLang="en-US" dirty="0">
                <a:latin typeface="+mn-lt"/>
              </a:rPr>
              <a:t> </a:t>
            </a:r>
          </a:p>
          <a:p>
            <a:pPr marL="285750" indent="-285750">
              <a:buFont typeface="Wingdings" panose="05000000000000000000" charset="0"/>
              <a:buChar char="§"/>
            </a:pPr>
            <a:endParaRPr lang="vi-VN" altLang="en-US" dirty="0">
              <a:latin typeface="+mn-lt"/>
            </a:endParaRPr>
          </a:p>
          <a:p>
            <a:pPr marL="285750" indent="-285750">
              <a:buFont typeface="Wingdings" panose="05000000000000000000" charset="0"/>
              <a:buChar char="§"/>
            </a:pPr>
            <a:r>
              <a:rPr lang="vi-VN" altLang="en-US" dirty="0">
                <a:latin typeface="+mn-lt"/>
              </a:rPr>
              <a:t>FCN được thực nghiệm trên tập dữ liệu PASCAL VOC là tập dữ liệu phục vụ cho bài toán phát hiện đối tượng, phân đoạn và phân loại.</a:t>
            </a:r>
            <a:endParaRPr lang="en-US" dirty="0">
              <a:latin typeface="+mn-lt"/>
            </a:endParaRPr>
          </a:p>
          <a:p>
            <a:endParaRPr lang="en-US" sz="1200" dirty="0">
              <a:latin typeface="+mn-lt"/>
            </a:endParaRPr>
          </a:p>
        </p:txBody>
      </p:sp>
      <p:pic>
        <p:nvPicPr>
          <p:cNvPr id="12" name="Picture 11">
            <a:extLst>
              <a:ext uri="{FF2B5EF4-FFF2-40B4-BE49-F238E27FC236}">
                <a16:creationId xmlns:a16="http://schemas.microsoft.com/office/drawing/2014/main" id="{A7212753-CC36-4381-5D86-F4D4D3E2C67D}"/>
              </a:ext>
            </a:extLst>
          </p:cNvPr>
          <p:cNvPicPr>
            <a:picLocks noChangeAspect="1"/>
          </p:cNvPicPr>
          <p:nvPr/>
        </p:nvPicPr>
        <p:blipFill>
          <a:blip r:embed="rId2"/>
          <a:stretch>
            <a:fillRect/>
          </a:stretch>
        </p:blipFill>
        <p:spPr>
          <a:xfrm>
            <a:off x="969" y="4767950"/>
            <a:ext cx="9144000" cy="11057"/>
          </a:xfrm>
          <a:prstGeom prst="rect">
            <a:avLst/>
          </a:prstGeom>
        </p:spPr>
      </p:pic>
      <p:sp>
        <p:nvSpPr>
          <p:cNvPr id="13" name="TextBox 12">
            <a:extLst>
              <a:ext uri="{FF2B5EF4-FFF2-40B4-BE49-F238E27FC236}">
                <a16:creationId xmlns:a16="http://schemas.microsoft.com/office/drawing/2014/main" id="{9F0943F4-59A8-3948-E5B9-FDCD7A7754B9}"/>
              </a:ext>
            </a:extLst>
          </p:cNvPr>
          <p:cNvSpPr txBox="1"/>
          <p:nvPr/>
        </p:nvSpPr>
        <p:spPr>
          <a:xfrm>
            <a:off x="85695" y="4833974"/>
            <a:ext cx="8739404"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altLang="en-US" sz="800">
                <a:latin typeface="+mn-lt"/>
              </a:rPr>
              <a:t>  </a:t>
            </a:r>
            <a:r>
              <a:rPr lang="en-US" sz="1000">
                <a:latin typeface="+mn-lt"/>
              </a:rPr>
              <a:t>(2) Long et al. "Fully convolutional networks for semantic segmentation". IEEE Conference on Computer Vision and Pattern Recognition (CVPR) (2015).</a:t>
            </a:r>
            <a:endParaRPr lang="en-US" sz="800">
              <a:latin typeface="+mn-lt"/>
            </a:endParaRPr>
          </a:p>
          <a:p>
            <a:endParaRPr lang="en-US" sz="800">
              <a:latin typeface="+mn-lt"/>
            </a:endParaRPr>
          </a:p>
        </p:txBody>
      </p:sp>
      <p:pic>
        <p:nvPicPr>
          <p:cNvPr id="14" name="Picture 13" descr="2.2.1">
            <a:extLst>
              <a:ext uri="{FF2B5EF4-FFF2-40B4-BE49-F238E27FC236}">
                <a16:creationId xmlns:a16="http://schemas.microsoft.com/office/drawing/2014/main" id="{D6CC59FC-1536-8A9B-E5C5-4CEC9CA69F82}"/>
              </a:ext>
            </a:extLst>
          </p:cNvPr>
          <p:cNvPicPr>
            <a:picLocks noChangeAspect="1"/>
          </p:cNvPicPr>
          <p:nvPr/>
        </p:nvPicPr>
        <p:blipFill>
          <a:blip r:embed="rId3"/>
          <a:stretch>
            <a:fillRect/>
          </a:stretch>
        </p:blipFill>
        <p:spPr>
          <a:xfrm>
            <a:off x="4686935" y="1416050"/>
            <a:ext cx="4457065" cy="2361565"/>
          </a:xfrm>
          <a:prstGeom prst="rect">
            <a:avLst/>
          </a:prstGeom>
        </p:spPr>
      </p:pic>
      <p:sp>
        <p:nvSpPr>
          <p:cNvPr id="15" name="TextBox 14">
            <a:extLst>
              <a:ext uri="{FF2B5EF4-FFF2-40B4-BE49-F238E27FC236}">
                <a16:creationId xmlns:a16="http://schemas.microsoft.com/office/drawing/2014/main" id="{A15055AC-2EDE-F154-585F-22284DA8848D}"/>
              </a:ext>
            </a:extLst>
          </p:cNvPr>
          <p:cNvSpPr txBox="1"/>
          <p:nvPr/>
        </p:nvSpPr>
        <p:spPr>
          <a:xfrm>
            <a:off x="5840800" y="3777499"/>
            <a:ext cx="2732962" cy="337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altLang="en-US" sz="1600" i="1" dirty="0">
                <a:latin typeface="+mn-lt"/>
              </a:rPr>
              <a:t>Kiến trúc mạng FCN (2)</a:t>
            </a:r>
          </a:p>
        </p:txBody>
      </p:sp>
      <p:sp>
        <p:nvSpPr>
          <p:cNvPr id="16" name="Text Box 10">
            <a:extLst>
              <a:ext uri="{FF2B5EF4-FFF2-40B4-BE49-F238E27FC236}">
                <a16:creationId xmlns:a16="http://schemas.microsoft.com/office/drawing/2014/main" id="{87124471-F61C-B01C-B4CF-84FBABEF5E21}"/>
              </a:ext>
            </a:extLst>
          </p:cNvPr>
          <p:cNvSpPr txBox="1"/>
          <p:nvPr/>
        </p:nvSpPr>
        <p:spPr>
          <a:xfrm>
            <a:off x="595630" y="1159510"/>
            <a:ext cx="5485130" cy="645160"/>
          </a:xfrm>
          <a:prstGeom prst="rect">
            <a:avLst/>
          </a:prstGeom>
          <a:noFill/>
        </p:spPr>
        <p:txBody>
          <a:bodyPr wrap="square" rtlCol="0">
            <a:spAutoFit/>
          </a:bodyPr>
          <a:lstStyle/>
          <a:p>
            <a:r>
              <a:rPr lang="en-US" sz="1800" dirty="0">
                <a:solidFill>
                  <a:srgbClr val="0070C0"/>
                </a:solidFill>
                <a:latin typeface="+mn-lt"/>
                <a:sym typeface="+mn-ea"/>
              </a:rPr>
              <a:t>FCN - Fully Convolutional Networks </a:t>
            </a:r>
            <a:endParaRPr lang="en-US" sz="1800" dirty="0">
              <a:latin typeface="+mn-lt"/>
            </a:endParaRPr>
          </a:p>
          <a:p>
            <a:endParaRPr lang="en-US" sz="1800"/>
          </a:p>
        </p:txBody>
      </p:sp>
    </p:spTree>
    <p:extLst>
      <p:ext uri="{BB962C8B-B14F-4D97-AF65-F5344CB8AC3E}">
        <p14:creationId xmlns:p14="http://schemas.microsoft.com/office/powerpoint/2010/main" val="202525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1" name="Google Shape;107;p15">
            <a:extLst>
              <a:ext uri="{FF2B5EF4-FFF2-40B4-BE49-F238E27FC236}">
                <a16:creationId xmlns:a16="http://schemas.microsoft.com/office/drawing/2014/main" id="{6027A9D4-FA4E-37D1-77F4-2A9B79B1B3F5}"/>
              </a:ext>
            </a:extLst>
          </p:cNvPr>
          <p:cNvSpPr txBox="1"/>
          <p:nvPr/>
        </p:nvSpPr>
        <p:spPr>
          <a:xfrm>
            <a:off x="-1717832" y="207397"/>
            <a:ext cx="2297571" cy="460437"/>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US" sz="1800">
                <a:solidFill>
                  <a:srgbClr val="0944A1"/>
                </a:solidFill>
                <a:latin typeface="+mn-lt"/>
                <a:ea typeface="Roboto Medium"/>
                <a:cs typeface="Roboto Medium"/>
                <a:sym typeface="Roboto Medium"/>
              </a:rPr>
              <a:t>1.</a:t>
            </a:r>
          </a:p>
        </p:txBody>
      </p:sp>
      <p:sp>
        <p:nvSpPr>
          <p:cNvPr id="12" name="Google Shape;110;p15">
            <a:extLst>
              <a:ext uri="{FF2B5EF4-FFF2-40B4-BE49-F238E27FC236}">
                <a16:creationId xmlns:a16="http://schemas.microsoft.com/office/drawing/2014/main" id="{2A8727A3-5C2F-424D-BF22-7239D74F0B66}"/>
              </a:ext>
            </a:extLst>
          </p:cNvPr>
          <p:cNvSpPr/>
          <p:nvPr/>
        </p:nvSpPr>
        <p:spPr>
          <a:xfrm>
            <a:off x="148925" y="188650"/>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108;p15">
            <a:extLst>
              <a:ext uri="{FF2B5EF4-FFF2-40B4-BE49-F238E27FC236}">
                <a16:creationId xmlns:a16="http://schemas.microsoft.com/office/drawing/2014/main" id="{A35E8144-DE1E-8B7C-B2F3-69CABDF590EE}"/>
              </a:ext>
            </a:extLst>
          </p:cNvPr>
          <p:cNvSpPr/>
          <p:nvPr/>
        </p:nvSpPr>
        <p:spPr>
          <a:xfrm>
            <a:off x="655214" y="170701"/>
            <a:ext cx="5282895" cy="535019"/>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14" name="TextBox 13">
            <a:extLst>
              <a:ext uri="{FF2B5EF4-FFF2-40B4-BE49-F238E27FC236}">
                <a16:creationId xmlns:a16="http://schemas.microsoft.com/office/drawing/2014/main" id="{DCA1D10F-36E8-1C3D-5B0F-D4E1B652D425}"/>
              </a:ext>
            </a:extLst>
          </p:cNvPr>
          <p:cNvSpPr txBox="1"/>
          <p:nvPr/>
        </p:nvSpPr>
        <p:spPr>
          <a:xfrm>
            <a:off x="2369910" y="247195"/>
            <a:ext cx="26434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b="1">
                <a:solidFill>
                  <a:schemeClr val="bg1"/>
                </a:solidFill>
                <a:latin typeface="+mn-lt"/>
                <a:ea typeface="Roboto Medium"/>
                <a:cs typeface="Roboto Medium"/>
              </a:rPr>
              <a:t>GIỚI THIỆU ĐỀ TÀI</a:t>
            </a:r>
          </a:p>
        </p:txBody>
      </p:sp>
      <p:sp>
        <p:nvSpPr>
          <p:cNvPr id="15" name="TextBox 14">
            <a:extLst>
              <a:ext uri="{FF2B5EF4-FFF2-40B4-BE49-F238E27FC236}">
                <a16:creationId xmlns:a16="http://schemas.microsoft.com/office/drawing/2014/main" id="{3625FDE0-BD31-EA8B-9687-1C8F941C4157}"/>
              </a:ext>
            </a:extLst>
          </p:cNvPr>
          <p:cNvSpPr txBox="1"/>
          <p:nvPr/>
        </p:nvSpPr>
        <p:spPr>
          <a:xfrm>
            <a:off x="595627" y="754695"/>
            <a:ext cx="3627883" cy="461665"/>
          </a:xfrm>
          <a:prstGeom prst="rect">
            <a:avLst/>
          </a:prstGeom>
          <a:noFill/>
        </p:spPr>
        <p:txBody>
          <a:bodyPr wrap="square" lIns="91440" tIns="45720" rIns="91440" bIns="45720" rtlCol="0" anchor="t">
            <a:spAutoFit/>
          </a:bodyPr>
          <a:lstStyle/>
          <a:p>
            <a:r>
              <a:rPr lang="vi-VN" sz="2400" b="1">
                <a:solidFill>
                  <a:srgbClr val="0070C0"/>
                </a:solidFill>
                <a:latin typeface="+mn-lt"/>
              </a:rPr>
              <a:t>Công trình liên quan</a:t>
            </a:r>
          </a:p>
        </p:txBody>
      </p:sp>
      <p:sp>
        <p:nvSpPr>
          <p:cNvPr id="16" name="TextBox 15">
            <a:extLst>
              <a:ext uri="{FF2B5EF4-FFF2-40B4-BE49-F238E27FC236}">
                <a16:creationId xmlns:a16="http://schemas.microsoft.com/office/drawing/2014/main" id="{8C57C87A-D276-6095-8EDA-EAB4AC0AD808}"/>
              </a:ext>
            </a:extLst>
          </p:cNvPr>
          <p:cNvSpPr txBox="1"/>
          <p:nvPr/>
        </p:nvSpPr>
        <p:spPr>
          <a:xfrm>
            <a:off x="655320" y="1567815"/>
            <a:ext cx="403987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marL="285750" indent="-285750">
              <a:buFont typeface="Wingdings" panose="05000000000000000000" charset="0"/>
              <a:buChar char="§"/>
            </a:pPr>
            <a:r>
              <a:rPr lang="en-US" dirty="0" err="1">
                <a:latin typeface="+mn-lt"/>
              </a:rPr>
              <a:t>Là</a:t>
            </a:r>
            <a:r>
              <a:rPr lang="en-US" dirty="0">
                <a:latin typeface="+mn-lt"/>
              </a:rPr>
              <a:t> </a:t>
            </a:r>
            <a:r>
              <a:rPr lang="en-US" dirty="0" err="1">
                <a:latin typeface="+mn-lt"/>
              </a:rPr>
              <a:t>một</a:t>
            </a:r>
            <a:r>
              <a:rPr lang="en-US" dirty="0">
                <a:latin typeface="+mn-lt"/>
              </a:rPr>
              <a:t> </a:t>
            </a:r>
            <a:r>
              <a:rPr lang="en-US" dirty="0" err="1">
                <a:latin typeface="+mn-lt"/>
              </a:rPr>
              <a:t>hệ</a:t>
            </a:r>
            <a:r>
              <a:rPr lang="en-US" dirty="0">
                <a:latin typeface="+mn-lt"/>
              </a:rPr>
              <a:t> </a:t>
            </a:r>
            <a:r>
              <a:rPr lang="en-US" dirty="0" err="1">
                <a:latin typeface="+mn-lt"/>
              </a:rPr>
              <a:t>thống</a:t>
            </a:r>
            <a:r>
              <a:rPr lang="en-US" dirty="0">
                <a:latin typeface="+mn-lt"/>
              </a:rPr>
              <a:t> </a:t>
            </a:r>
            <a:r>
              <a:rPr lang="en-US" dirty="0" err="1">
                <a:latin typeface="+mn-lt"/>
              </a:rPr>
              <a:t>phân</a:t>
            </a:r>
            <a:r>
              <a:rPr lang="en-US" dirty="0">
                <a:latin typeface="+mn-lt"/>
              </a:rPr>
              <a:t> </a:t>
            </a:r>
            <a:r>
              <a:rPr lang="en-US" dirty="0" err="1">
                <a:latin typeface="+mn-lt"/>
              </a:rPr>
              <a:t>đoạn</a:t>
            </a:r>
            <a:r>
              <a:rPr lang="en-US" dirty="0">
                <a:latin typeface="+mn-lt"/>
              </a:rPr>
              <a:t> </a:t>
            </a:r>
            <a:r>
              <a:rPr lang="en-US" dirty="0" err="1">
                <a:latin typeface="+mn-lt"/>
              </a:rPr>
              <a:t>hình</a:t>
            </a:r>
            <a:r>
              <a:rPr lang="en-US" dirty="0">
                <a:latin typeface="+mn-lt"/>
              </a:rPr>
              <a:t> </a:t>
            </a:r>
            <a:r>
              <a:rPr lang="en-US" dirty="0" err="1">
                <a:latin typeface="+mn-lt"/>
              </a:rPr>
              <a:t>ảnh</a:t>
            </a:r>
            <a:r>
              <a:rPr lang="en-US" dirty="0">
                <a:latin typeface="+mn-lt"/>
              </a:rPr>
              <a:t> </a:t>
            </a:r>
            <a:r>
              <a:rPr lang="en-US" dirty="0" err="1">
                <a:latin typeface="+mn-lt"/>
              </a:rPr>
              <a:t>dựa</a:t>
            </a:r>
            <a:r>
              <a:rPr lang="en-US" dirty="0">
                <a:latin typeface="+mn-lt"/>
              </a:rPr>
              <a:t> </a:t>
            </a:r>
            <a:r>
              <a:rPr lang="en-US" dirty="0" err="1">
                <a:latin typeface="+mn-lt"/>
              </a:rPr>
              <a:t>trên</a:t>
            </a:r>
            <a:r>
              <a:rPr lang="en-US" dirty="0">
                <a:latin typeface="+mn-lt"/>
              </a:rPr>
              <a:t> Convolutional Neural Network (CNN), </a:t>
            </a:r>
            <a:r>
              <a:rPr lang="en-US" dirty="0" err="1">
                <a:latin typeface="+mn-lt"/>
              </a:rPr>
              <a:t>được</a:t>
            </a:r>
            <a:r>
              <a:rPr lang="en-US" dirty="0">
                <a:latin typeface="+mn-lt"/>
              </a:rPr>
              <a:t> </a:t>
            </a:r>
            <a:r>
              <a:rPr lang="en-US" dirty="0" err="1">
                <a:latin typeface="+mn-lt"/>
              </a:rPr>
              <a:t>phát</a:t>
            </a:r>
            <a:r>
              <a:rPr lang="en-US" dirty="0">
                <a:latin typeface="+mn-lt"/>
              </a:rPr>
              <a:t> </a:t>
            </a:r>
            <a:r>
              <a:rPr lang="en-US" dirty="0" err="1">
                <a:latin typeface="+mn-lt"/>
              </a:rPr>
              <a:t>triển</a:t>
            </a:r>
            <a:r>
              <a:rPr lang="en-US" dirty="0">
                <a:latin typeface="+mn-lt"/>
              </a:rPr>
              <a:t> </a:t>
            </a:r>
            <a:r>
              <a:rPr lang="en-US" dirty="0" err="1">
                <a:latin typeface="+mn-lt"/>
              </a:rPr>
              <a:t>bởi</a:t>
            </a:r>
            <a:r>
              <a:rPr lang="en-US" dirty="0">
                <a:latin typeface="+mn-lt"/>
              </a:rPr>
              <a:t> </a:t>
            </a:r>
            <a:r>
              <a:rPr lang="en-US" dirty="0" err="1">
                <a:latin typeface="+mn-lt"/>
              </a:rPr>
              <a:t>nhóm</a:t>
            </a:r>
            <a:r>
              <a:rPr lang="en-US" dirty="0">
                <a:latin typeface="+mn-lt"/>
              </a:rPr>
              <a:t> </a:t>
            </a:r>
            <a:r>
              <a:rPr lang="en-US" dirty="0" err="1">
                <a:latin typeface="+mn-lt"/>
              </a:rPr>
              <a:t>nghiên</a:t>
            </a:r>
            <a:r>
              <a:rPr lang="en-US" dirty="0">
                <a:latin typeface="+mn-lt"/>
              </a:rPr>
              <a:t> </a:t>
            </a:r>
            <a:r>
              <a:rPr lang="en-US" dirty="0" err="1">
                <a:latin typeface="+mn-lt"/>
              </a:rPr>
              <a:t>cứu</a:t>
            </a:r>
            <a:r>
              <a:rPr lang="en-US" dirty="0">
                <a:latin typeface="+mn-lt"/>
              </a:rPr>
              <a:t> </a:t>
            </a:r>
            <a:r>
              <a:rPr lang="en-US" dirty="0" err="1">
                <a:latin typeface="+mn-lt"/>
              </a:rPr>
              <a:t>tại</a:t>
            </a:r>
            <a:r>
              <a:rPr lang="en-US" dirty="0">
                <a:latin typeface="+mn-lt"/>
              </a:rPr>
              <a:t> Google.</a:t>
            </a:r>
          </a:p>
          <a:p>
            <a:pPr marL="285750" indent="-285750">
              <a:buFont typeface="Wingdings" panose="05000000000000000000" charset="0"/>
              <a:buChar char="§"/>
            </a:pPr>
            <a:endParaRPr lang="en-US" dirty="0">
              <a:latin typeface="+mn-lt"/>
            </a:endParaRPr>
          </a:p>
          <a:p>
            <a:pPr marL="285750" indent="-285750">
              <a:buFont typeface="Wingdings" panose="05000000000000000000" charset="0"/>
              <a:buChar char="§"/>
            </a:pPr>
            <a:r>
              <a:rPr lang="vi-VN" altLang="en-US" dirty="0" err="1">
                <a:latin typeface="+mn-lt"/>
              </a:rPr>
              <a:t>S</a:t>
            </a:r>
            <a:r>
              <a:rPr lang="en-US" dirty="0" err="1">
                <a:latin typeface="+mn-lt"/>
              </a:rPr>
              <a:t>ử</a:t>
            </a:r>
            <a:r>
              <a:rPr lang="en-US" dirty="0">
                <a:latin typeface="+mn-lt"/>
              </a:rPr>
              <a:t> </a:t>
            </a:r>
            <a:r>
              <a:rPr lang="en-US" dirty="0" err="1">
                <a:latin typeface="+mn-lt"/>
              </a:rPr>
              <a:t>dụng</a:t>
            </a:r>
            <a:r>
              <a:rPr lang="en-US" dirty="0">
                <a:latin typeface="+mn-lt"/>
              </a:rPr>
              <a:t> </a:t>
            </a:r>
            <a:r>
              <a:rPr lang="en-US" dirty="0" err="1">
                <a:latin typeface="+mn-lt"/>
              </a:rPr>
              <a:t>các</a:t>
            </a:r>
            <a:r>
              <a:rPr lang="en-US" dirty="0">
                <a:latin typeface="+mn-lt"/>
              </a:rPr>
              <a:t> </a:t>
            </a:r>
            <a:r>
              <a:rPr lang="en-US" dirty="0" err="1">
                <a:latin typeface="+mn-lt"/>
              </a:rPr>
              <a:t>cơ</a:t>
            </a:r>
            <a:r>
              <a:rPr lang="en-US" dirty="0">
                <a:latin typeface="+mn-lt"/>
              </a:rPr>
              <a:t> </a:t>
            </a:r>
            <a:r>
              <a:rPr lang="en-US" dirty="0" err="1">
                <a:latin typeface="+mn-lt"/>
              </a:rPr>
              <a:t>chế</a:t>
            </a:r>
            <a:r>
              <a:rPr lang="vi-VN" altLang="en-US" dirty="0" err="1">
                <a:latin typeface="+mn-lt"/>
              </a:rPr>
              <a:t> </a:t>
            </a:r>
            <a:r>
              <a:rPr lang="en-US" dirty="0">
                <a:latin typeface="+mn-lt"/>
              </a:rPr>
              <a:t>dilated </a:t>
            </a:r>
            <a:r>
              <a:rPr lang="vi-VN" altLang="en-US" dirty="0">
                <a:latin typeface="+mn-lt"/>
              </a:rPr>
              <a:t> </a:t>
            </a:r>
            <a:r>
              <a:rPr lang="en-US" dirty="0">
                <a:latin typeface="+mn-lt"/>
              </a:rPr>
              <a:t>convolution </a:t>
            </a:r>
            <a:r>
              <a:rPr lang="en-US" dirty="0" err="1">
                <a:latin typeface="+mn-lt"/>
              </a:rPr>
              <a:t>và</a:t>
            </a:r>
            <a:r>
              <a:rPr lang="en-US" dirty="0">
                <a:latin typeface="+mn-lt"/>
              </a:rPr>
              <a:t> </a:t>
            </a:r>
            <a:r>
              <a:rPr lang="en-US" dirty="0" err="1">
                <a:latin typeface="+mn-lt"/>
              </a:rPr>
              <a:t>atrous</a:t>
            </a:r>
            <a:r>
              <a:rPr lang="en-US" dirty="0">
                <a:latin typeface="+mn-lt"/>
              </a:rPr>
              <a:t> spatial pyramid pooling </a:t>
            </a:r>
            <a:r>
              <a:rPr lang="en-US" dirty="0" err="1">
                <a:latin typeface="+mn-lt"/>
              </a:rPr>
              <a:t>để</a:t>
            </a:r>
            <a:r>
              <a:rPr lang="en-US" dirty="0">
                <a:latin typeface="+mn-lt"/>
              </a:rPr>
              <a:t> </a:t>
            </a:r>
            <a:r>
              <a:rPr lang="en-US" dirty="0" err="1">
                <a:latin typeface="+mn-lt"/>
              </a:rPr>
              <a:t>mở</a:t>
            </a:r>
            <a:r>
              <a:rPr lang="en-US" dirty="0">
                <a:latin typeface="+mn-lt"/>
              </a:rPr>
              <a:t> </a:t>
            </a:r>
            <a:r>
              <a:rPr lang="en-US" dirty="0" err="1">
                <a:latin typeface="+mn-lt"/>
              </a:rPr>
              <a:t>rộng</a:t>
            </a:r>
            <a:r>
              <a:rPr lang="en-US" dirty="0">
                <a:latin typeface="+mn-lt"/>
              </a:rPr>
              <a:t> receptive field </a:t>
            </a:r>
            <a:r>
              <a:rPr lang="en-US" dirty="0" err="1">
                <a:latin typeface="+mn-lt"/>
              </a:rPr>
              <a:t>và</a:t>
            </a:r>
            <a:r>
              <a:rPr lang="en-US" dirty="0">
                <a:latin typeface="+mn-lt"/>
              </a:rPr>
              <a:t> </a:t>
            </a:r>
            <a:r>
              <a:rPr lang="en-US" dirty="0" err="1">
                <a:latin typeface="+mn-lt"/>
              </a:rPr>
              <a:t>cải</a:t>
            </a:r>
            <a:r>
              <a:rPr lang="en-US" dirty="0">
                <a:latin typeface="+mn-lt"/>
              </a:rPr>
              <a:t> </a:t>
            </a:r>
            <a:r>
              <a:rPr lang="en-US" dirty="0" err="1">
                <a:latin typeface="+mn-lt"/>
              </a:rPr>
              <a:t>thiện</a:t>
            </a:r>
            <a:r>
              <a:rPr lang="en-US" dirty="0">
                <a:latin typeface="+mn-lt"/>
              </a:rPr>
              <a:t> </a:t>
            </a:r>
            <a:r>
              <a:rPr lang="en-US" dirty="0" err="1">
                <a:latin typeface="+mn-lt"/>
              </a:rPr>
              <a:t>kết</a:t>
            </a:r>
            <a:r>
              <a:rPr lang="en-US" dirty="0">
                <a:latin typeface="+mn-lt"/>
              </a:rPr>
              <a:t> </a:t>
            </a:r>
            <a:r>
              <a:rPr lang="en-US" dirty="0" err="1">
                <a:latin typeface="+mn-lt"/>
              </a:rPr>
              <a:t>quả</a:t>
            </a:r>
            <a:r>
              <a:rPr lang="en-US" dirty="0">
                <a:latin typeface="+mn-lt"/>
              </a:rPr>
              <a:t> </a:t>
            </a:r>
            <a:r>
              <a:rPr lang="en-US" dirty="0" err="1">
                <a:latin typeface="+mn-lt"/>
              </a:rPr>
              <a:t>phân</a:t>
            </a:r>
            <a:r>
              <a:rPr lang="en-US" dirty="0">
                <a:latin typeface="+mn-lt"/>
              </a:rPr>
              <a:t> </a:t>
            </a:r>
            <a:r>
              <a:rPr lang="en-US" dirty="0" err="1">
                <a:latin typeface="+mn-lt"/>
              </a:rPr>
              <a:t>đoạn</a:t>
            </a:r>
            <a:r>
              <a:rPr lang="en-US" dirty="0">
                <a:latin typeface="+mn-lt"/>
              </a:rPr>
              <a:t>.</a:t>
            </a:r>
            <a:r>
              <a:rPr lang="vi-VN" altLang="en-US" dirty="0">
                <a:latin typeface="+mn-lt"/>
              </a:rPr>
              <a:t> </a:t>
            </a:r>
          </a:p>
          <a:p>
            <a:pPr marL="285750" indent="-285750">
              <a:buFont typeface="Wingdings" panose="05000000000000000000" charset="0"/>
              <a:buChar char="§"/>
            </a:pPr>
            <a:endParaRPr lang="vi-VN" altLang="en-US" dirty="0">
              <a:latin typeface="+mn-lt"/>
            </a:endParaRPr>
          </a:p>
          <a:p>
            <a:pPr marL="285750" indent="-285750">
              <a:buFont typeface="Wingdings" panose="05000000000000000000" charset="0"/>
              <a:buChar char="§"/>
            </a:pPr>
            <a:r>
              <a:rPr lang="vi-VN" altLang="en-US" dirty="0">
                <a:latin typeface="+mn-lt"/>
              </a:rPr>
              <a:t>Được thực nghiệm trên tập dữ liệu PASCAL VOC 2012. </a:t>
            </a:r>
            <a:endParaRPr lang="en-US" dirty="0">
              <a:latin typeface="+mn-lt"/>
            </a:endParaRPr>
          </a:p>
          <a:p>
            <a:endParaRPr lang="en-US" sz="1200" dirty="0">
              <a:latin typeface="+mn-lt"/>
            </a:endParaRPr>
          </a:p>
        </p:txBody>
      </p:sp>
      <p:pic>
        <p:nvPicPr>
          <p:cNvPr id="17" name="Picture 16">
            <a:extLst>
              <a:ext uri="{FF2B5EF4-FFF2-40B4-BE49-F238E27FC236}">
                <a16:creationId xmlns:a16="http://schemas.microsoft.com/office/drawing/2014/main" id="{B8DFE79D-21F7-7FF1-929F-3364C6C8CF53}"/>
              </a:ext>
            </a:extLst>
          </p:cNvPr>
          <p:cNvPicPr>
            <a:picLocks noChangeAspect="1"/>
          </p:cNvPicPr>
          <p:nvPr/>
        </p:nvPicPr>
        <p:blipFill>
          <a:blip r:embed="rId3"/>
          <a:stretch>
            <a:fillRect/>
          </a:stretch>
        </p:blipFill>
        <p:spPr>
          <a:xfrm>
            <a:off x="969" y="4767950"/>
            <a:ext cx="9144000" cy="11057"/>
          </a:xfrm>
          <a:prstGeom prst="rect">
            <a:avLst/>
          </a:prstGeom>
        </p:spPr>
      </p:pic>
      <p:sp>
        <p:nvSpPr>
          <p:cNvPr id="18" name="TextBox 17">
            <a:extLst>
              <a:ext uri="{FF2B5EF4-FFF2-40B4-BE49-F238E27FC236}">
                <a16:creationId xmlns:a16="http://schemas.microsoft.com/office/drawing/2014/main" id="{A9E4DBF2-4026-C54C-B20F-1A08FB443492}"/>
              </a:ext>
            </a:extLst>
          </p:cNvPr>
          <p:cNvSpPr txBox="1"/>
          <p:nvPr/>
        </p:nvSpPr>
        <p:spPr>
          <a:xfrm>
            <a:off x="-214025" y="4857469"/>
            <a:ext cx="8739404" cy="245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700">
                <a:latin typeface="+mn-lt"/>
              </a:rPr>
              <a:t>                            </a:t>
            </a:r>
            <a:r>
              <a:rPr lang="en-US" sz="1000">
                <a:latin typeface="+mn-lt"/>
              </a:rPr>
              <a:t>(</a:t>
            </a:r>
            <a:r>
              <a:rPr lang="vi-VN" altLang="en-US" sz="1000">
                <a:latin typeface="+mn-lt"/>
              </a:rPr>
              <a:t>3</a:t>
            </a:r>
            <a:r>
              <a:rPr lang="en-US" sz="1000">
                <a:latin typeface="+mn-lt"/>
              </a:rPr>
              <a:t>) Chen et al. "Semantic image segmentation with deep convolutional nets and fully connected". </a:t>
            </a:r>
            <a:r>
              <a:rPr lang="en-US" sz="1000" err="1">
                <a:latin typeface="+mn-lt"/>
              </a:rPr>
              <a:t>arXiv</a:t>
            </a:r>
            <a:r>
              <a:rPr lang="en-US" sz="1000">
                <a:latin typeface="+mn-lt"/>
              </a:rPr>
              <a:t> preprint arXiv:1412.7062 (2014).</a:t>
            </a:r>
          </a:p>
        </p:txBody>
      </p:sp>
      <p:pic>
        <p:nvPicPr>
          <p:cNvPr id="19" name="Picture 18" descr="Screenshot 2024-03-25 190006">
            <a:extLst>
              <a:ext uri="{FF2B5EF4-FFF2-40B4-BE49-F238E27FC236}">
                <a16:creationId xmlns:a16="http://schemas.microsoft.com/office/drawing/2014/main" id="{15C8601E-2FDC-A286-72B4-8B1BB5DC6D9B}"/>
              </a:ext>
            </a:extLst>
          </p:cNvPr>
          <p:cNvPicPr>
            <a:picLocks noChangeAspect="1"/>
          </p:cNvPicPr>
          <p:nvPr/>
        </p:nvPicPr>
        <p:blipFill>
          <a:blip r:embed="rId4"/>
          <a:stretch>
            <a:fillRect/>
          </a:stretch>
        </p:blipFill>
        <p:spPr>
          <a:xfrm>
            <a:off x="4600575" y="1320800"/>
            <a:ext cx="4543425" cy="2147570"/>
          </a:xfrm>
          <a:prstGeom prst="rect">
            <a:avLst/>
          </a:prstGeom>
        </p:spPr>
      </p:pic>
      <p:sp>
        <p:nvSpPr>
          <p:cNvPr id="20" name="TextBox 19">
            <a:extLst>
              <a:ext uri="{FF2B5EF4-FFF2-40B4-BE49-F238E27FC236}">
                <a16:creationId xmlns:a16="http://schemas.microsoft.com/office/drawing/2014/main" id="{F77FB059-A36C-2259-4D23-4738EB8272C4}"/>
              </a:ext>
            </a:extLst>
          </p:cNvPr>
          <p:cNvSpPr txBox="1"/>
          <p:nvPr/>
        </p:nvSpPr>
        <p:spPr>
          <a:xfrm>
            <a:off x="5937955" y="3608589"/>
            <a:ext cx="2732962" cy="337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vi-VN" altLang="en-US" sz="1600" i="1" dirty="0">
                <a:latin typeface="+mn-lt"/>
              </a:rPr>
              <a:t>Mô hình minh họa (3)</a:t>
            </a:r>
            <a:r>
              <a:rPr lang="en-US" sz="1600" i="1" dirty="0">
                <a:latin typeface="+mn-lt"/>
              </a:rPr>
              <a:t> </a:t>
            </a:r>
            <a:endParaRPr lang="en-US" sz="1600" dirty="0">
              <a:latin typeface="+mn-lt"/>
            </a:endParaRPr>
          </a:p>
        </p:txBody>
      </p:sp>
      <p:sp>
        <p:nvSpPr>
          <p:cNvPr id="21" name="Text Box 10">
            <a:extLst>
              <a:ext uri="{FF2B5EF4-FFF2-40B4-BE49-F238E27FC236}">
                <a16:creationId xmlns:a16="http://schemas.microsoft.com/office/drawing/2014/main" id="{7C07061E-8B8B-D4D2-97B8-9866FBE9FE9D}"/>
              </a:ext>
            </a:extLst>
          </p:cNvPr>
          <p:cNvSpPr txBox="1"/>
          <p:nvPr/>
        </p:nvSpPr>
        <p:spPr>
          <a:xfrm>
            <a:off x="595630" y="1169035"/>
            <a:ext cx="4420235" cy="398780"/>
          </a:xfrm>
          <a:prstGeom prst="rect">
            <a:avLst/>
          </a:prstGeom>
          <a:noFill/>
        </p:spPr>
        <p:txBody>
          <a:bodyPr wrap="square" rtlCol="0">
            <a:spAutoFit/>
          </a:bodyPr>
          <a:lstStyle/>
          <a:p>
            <a:r>
              <a:rPr lang="vi-VN" altLang="en-US" sz="2000">
                <a:solidFill>
                  <a:srgbClr val="0070C0"/>
                </a:solidFill>
              </a:rPr>
              <a:t>DeepLab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4" name="Google Shape;124;p16"/>
          <p:cNvSpPr/>
          <p:nvPr/>
        </p:nvSpPr>
        <p:spPr>
          <a:xfrm>
            <a:off x="203625" y="227238"/>
            <a:ext cx="446700" cy="461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TextBox 5"/>
          <p:cNvSpPr txBox="1"/>
          <p:nvPr/>
        </p:nvSpPr>
        <p:spPr>
          <a:xfrm>
            <a:off x="279400" y="2748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dirty="0">
                <a:solidFill>
                  <a:srgbClr val="0C58D3"/>
                </a:solidFill>
                <a:latin typeface="+mn-lt"/>
                <a:ea typeface="Roboto Medium"/>
                <a:cs typeface="Roboto Medium"/>
              </a:rPr>
              <a:t>2.</a:t>
            </a:r>
            <a:endParaRPr lang="en-US" sz="1800" dirty="0">
              <a:latin typeface="+mn-lt"/>
            </a:endParaRPr>
          </a:p>
        </p:txBody>
      </p:sp>
      <p:sp>
        <p:nvSpPr>
          <p:cNvPr id="16" name="TextBox 15"/>
          <p:cNvSpPr txBox="1"/>
          <p:nvPr/>
        </p:nvSpPr>
        <p:spPr>
          <a:xfrm>
            <a:off x="2402114" y="2748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800" err="1">
                <a:solidFill>
                  <a:schemeClr val="bg1"/>
                </a:solidFill>
                <a:latin typeface="+mn-lt"/>
                <a:ea typeface="Roboto Medium"/>
                <a:cs typeface="Roboto Medium"/>
              </a:rPr>
              <a:t>Động</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lực</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nghiên</a:t>
            </a:r>
            <a:r>
              <a:rPr lang="en-US" sz="1800">
                <a:solidFill>
                  <a:schemeClr val="bg1"/>
                </a:solidFill>
                <a:latin typeface="+mn-lt"/>
                <a:ea typeface="Roboto Medium"/>
                <a:cs typeface="Roboto Medium"/>
              </a:rPr>
              <a:t> </a:t>
            </a:r>
            <a:r>
              <a:rPr lang="en-US" sz="1800" err="1">
                <a:solidFill>
                  <a:schemeClr val="bg1"/>
                </a:solidFill>
                <a:latin typeface="+mn-lt"/>
                <a:ea typeface="Roboto Medium"/>
                <a:cs typeface="Roboto Medium"/>
              </a:rPr>
              <a:t>cứu</a:t>
            </a:r>
            <a:endParaRPr lang="en-US" sz="1800">
              <a:solidFill>
                <a:schemeClr val="bg1"/>
              </a:solidFill>
              <a:latin typeface="+mn-lt"/>
              <a:ea typeface="Roboto Medium"/>
              <a:cs typeface="Roboto Medium"/>
            </a:endParaRPr>
          </a:p>
        </p:txBody>
      </p:sp>
      <p:sp>
        <p:nvSpPr>
          <p:cNvPr id="7" name="Google Shape;144;p17"/>
          <p:cNvSpPr/>
          <p:nvPr/>
        </p:nvSpPr>
        <p:spPr>
          <a:xfrm>
            <a:off x="723551" y="191837"/>
            <a:ext cx="5282938" cy="535019"/>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800">
              <a:latin typeface="+mn-lt"/>
            </a:endParaRPr>
          </a:p>
        </p:txBody>
      </p:sp>
      <p:sp>
        <p:nvSpPr>
          <p:cNvPr id="9" name="Google Shape;145;p17"/>
          <p:cNvSpPr txBox="1"/>
          <p:nvPr/>
        </p:nvSpPr>
        <p:spPr>
          <a:xfrm>
            <a:off x="1187838" y="276202"/>
            <a:ext cx="4298613" cy="365560"/>
          </a:xfrm>
          <a:prstGeom prst="rect">
            <a:avLst/>
          </a:prstGeom>
          <a:noFill/>
          <a:ln>
            <a:noFill/>
          </a:ln>
        </p:spPr>
        <p:txBody>
          <a:bodyPr spcFirstLastPara="1" wrap="square" lIns="91425" tIns="45700" rIns="91425" bIns="45700" anchor="ctr" anchorCtr="0">
            <a:noAutofit/>
          </a:bodyPr>
          <a:lstStyle/>
          <a:p>
            <a:pPr algn="ctr">
              <a:lnSpc>
                <a:spcPct val="115000"/>
              </a:lnSpc>
            </a:pPr>
            <a:r>
              <a:rPr lang="en-US" sz="1800" b="1" dirty="0">
                <a:solidFill>
                  <a:srgbClr val="FFFFFF"/>
                </a:solidFill>
                <a:latin typeface="+mn-lt"/>
                <a:ea typeface="Roboto"/>
                <a:cs typeface="Arial" panose="020B0604020202020204" pitchFamily="34" charset="0"/>
              </a:rPr>
              <a:t>PHƯƠNG PHÁP ĐỀ XUẤT</a:t>
            </a:r>
          </a:p>
        </p:txBody>
      </p:sp>
      <p:pic>
        <p:nvPicPr>
          <p:cNvPr id="2" name="Picture 1" descr="A pink and white circle with white spots&#10;&#10;Description automatically generated"/>
          <p:cNvPicPr>
            <a:picLocks noChangeAspect="1"/>
          </p:cNvPicPr>
          <p:nvPr/>
        </p:nvPicPr>
        <p:blipFill>
          <a:blip r:embed="rId3"/>
          <a:stretch>
            <a:fillRect/>
          </a:stretch>
        </p:blipFill>
        <p:spPr>
          <a:xfrm>
            <a:off x="814388" y="1462088"/>
            <a:ext cx="2933700" cy="2943225"/>
          </a:xfrm>
          <a:prstGeom prst="rect">
            <a:avLst/>
          </a:prstGeom>
        </p:spPr>
      </p:pic>
      <p:sp>
        <p:nvSpPr>
          <p:cNvPr id="5" name="TextBox 4"/>
          <p:cNvSpPr txBox="1"/>
          <p:nvPr/>
        </p:nvSpPr>
        <p:spPr>
          <a:xfrm>
            <a:off x="4267197" y="1450052"/>
            <a:ext cx="4313683" cy="2862322"/>
          </a:xfrm>
          <a:prstGeom prst="rect">
            <a:avLst/>
          </a:prstGeom>
          <a:noFill/>
        </p:spPr>
        <p:txBody>
          <a:bodyPr wrap="square" lIns="91440" tIns="45720" rIns="91440" bIns="45720" rtlCol="0" anchor="t">
            <a:spAutoFit/>
          </a:bodyPr>
          <a:lstStyle/>
          <a:p>
            <a:pPr marL="285750" indent="-285750">
              <a:buFont typeface="Wingdings" panose="05000000000000000000"/>
              <a:buChar char="§"/>
            </a:pPr>
            <a:r>
              <a:rPr lang="vi-VN" sz="1800" dirty="0">
                <a:latin typeface="+mn-lt"/>
              </a:rPr>
              <a:t>Tập dữ liệu Gleason Challenge 2019 là một phần của Hội nghị MICCAI 2019 sẽ diễn ra từ ngày 13 đến 17 tháng 10 tại Shenzhen, Trung Quốc.</a:t>
            </a:r>
          </a:p>
          <a:p>
            <a:r>
              <a:rPr lang="vi-VN" sz="1800" dirty="0">
                <a:latin typeface="+mn-lt"/>
              </a:rPr>
              <a:t> </a:t>
            </a:r>
            <a:endParaRPr lang="en-US" sz="1800" dirty="0">
              <a:latin typeface="+mn-lt"/>
            </a:endParaRPr>
          </a:p>
          <a:p>
            <a:pPr marL="285750" indent="-285750">
              <a:buFont typeface="Wingdings" panose="05000000000000000000"/>
              <a:buChar char="§"/>
            </a:pPr>
            <a:r>
              <a:rPr lang="vi-VN" sz="1800" dirty="0">
                <a:latin typeface="+mn-lt"/>
              </a:rPr>
              <a:t>Bộ dữ liệu này </a:t>
            </a:r>
            <a:r>
              <a:rPr lang="vi-VN" sz="1800" b="0" i="0" dirty="0">
                <a:solidFill>
                  <a:srgbClr val="111111"/>
                </a:solidFill>
                <a:effectLst/>
                <a:latin typeface="+mn-lt"/>
              </a:rPr>
              <a:t>bao gồm 244 các hình ảnh mảng vi mô mô tuyến (</a:t>
            </a:r>
            <a:r>
              <a:rPr lang="vi-VN" sz="1800" b="1" i="0" dirty="0">
                <a:solidFill>
                  <a:srgbClr val="111111"/>
                </a:solidFill>
                <a:effectLst/>
                <a:latin typeface="+mn-lt"/>
              </a:rPr>
              <a:t>tissue microarray</a:t>
            </a:r>
            <a:r>
              <a:rPr lang="vi-VN" sz="1800" b="0" i="0" dirty="0">
                <a:solidFill>
                  <a:srgbClr val="111111"/>
                </a:solidFill>
                <a:effectLst/>
                <a:latin typeface="+mn-lt"/>
              </a:rPr>
              <a:t> viết tắt là </a:t>
            </a:r>
            <a:r>
              <a:rPr lang="vi-VN" sz="1800" b="1" i="0" dirty="0">
                <a:solidFill>
                  <a:srgbClr val="111111"/>
                </a:solidFill>
                <a:effectLst/>
                <a:latin typeface="+mn-lt"/>
              </a:rPr>
              <a:t>TMA</a:t>
            </a:r>
            <a:r>
              <a:rPr lang="vi-VN" sz="1800" b="0" i="0" dirty="0">
                <a:solidFill>
                  <a:srgbClr val="111111"/>
                </a:solidFill>
                <a:effectLst/>
                <a:latin typeface="+mn-lt"/>
              </a:rPr>
              <a:t>). Mỗi hình ảnh TMA được chú thích chi tiết bởi 6 nhà nghiên cứu bệnh học</a:t>
            </a:r>
            <a:r>
              <a:rPr lang="vi-VN" sz="1800" dirty="0">
                <a:latin typeface="+mn-lt"/>
              </a:rPr>
              <a:t>. </a:t>
            </a:r>
          </a:p>
        </p:txBody>
      </p:sp>
      <p:sp>
        <p:nvSpPr>
          <p:cNvPr id="10" name="TextBox 9"/>
          <p:cNvSpPr txBox="1"/>
          <p:nvPr/>
        </p:nvSpPr>
        <p:spPr>
          <a:xfrm>
            <a:off x="723897" y="878552"/>
            <a:ext cx="3627883" cy="461665"/>
          </a:xfrm>
          <a:prstGeom prst="rect">
            <a:avLst/>
          </a:prstGeom>
          <a:noFill/>
        </p:spPr>
        <p:txBody>
          <a:bodyPr wrap="square" lIns="91440" tIns="45720" rIns="91440" bIns="45720" rtlCol="0" anchor="t">
            <a:spAutoFit/>
          </a:bodyPr>
          <a:lstStyle/>
          <a:p>
            <a:r>
              <a:rPr lang="vi-VN" sz="2400" b="1" dirty="0">
                <a:solidFill>
                  <a:srgbClr val="0070C0"/>
                </a:solidFill>
                <a:latin typeface="+mn-lt"/>
              </a:rPr>
              <a:t>Chuẩn bị dữ liệu</a:t>
            </a:r>
          </a:p>
        </p:txBody>
      </p:sp>
      <p:pic>
        <p:nvPicPr>
          <p:cNvPr id="11" name="Picture 10"/>
          <p:cNvPicPr>
            <a:picLocks noChangeAspect="1"/>
          </p:cNvPicPr>
          <p:nvPr/>
        </p:nvPicPr>
        <p:blipFill>
          <a:blip r:embed="rId4"/>
          <a:stretch>
            <a:fillRect/>
          </a:stretch>
        </p:blipFill>
        <p:spPr>
          <a:xfrm>
            <a:off x="0" y="4776022"/>
            <a:ext cx="9144000" cy="11057"/>
          </a:xfrm>
          <a:prstGeom prst="rect">
            <a:avLst/>
          </a:prstGeom>
        </p:spPr>
      </p:pic>
      <p:sp>
        <p:nvSpPr>
          <p:cNvPr id="13" name="TextBox 12"/>
          <p:cNvSpPr txBox="1"/>
          <p:nvPr/>
        </p:nvSpPr>
        <p:spPr>
          <a:xfrm>
            <a:off x="970985" y="4465204"/>
            <a:ext cx="27329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600" i="1" dirty="0" err="1">
                <a:latin typeface="+mn-lt"/>
              </a:rPr>
              <a:t>Bộ</a:t>
            </a:r>
            <a:r>
              <a:rPr lang="en-US" sz="1600" i="1" dirty="0">
                <a:latin typeface="+mn-lt"/>
              </a:rPr>
              <a:t> </a:t>
            </a:r>
            <a:r>
              <a:rPr lang="en-US" sz="1600" i="1" dirty="0" err="1">
                <a:latin typeface="+mn-lt"/>
              </a:rPr>
              <a:t>dữ</a:t>
            </a:r>
            <a:r>
              <a:rPr lang="en-US" sz="1600" i="1" dirty="0">
                <a:latin typeface="+mn-lt"/>
              </a:rPr>
              <a:t> </a:t>
            </a:r>
            <a:r>
              <a:rPr lang="en-US" sz="1600" i="1" dirty="0" err="1">
                <a:latin typeface="+mn-lt"/>
              </a:rPr>
              <a:t>liệu</a:t>
            </a:r>
            <a:r>
              <a:rPr lang="en-US" sz="1600" i="1" dirty="0">
                <a:latin typeface="+mn-lt"/>
              </a:rPr>
              <a:t> Gleason 2019 </a:t>
            </a:r>
            <a:r>
              <a:rPr lang="en-US" sz="1600" dirty="0">
                <a:latin typeface="+mn-lt"/>
              </a:rPr>
              <a:t>(1)</a:t>
            </a:r>
          </a:p>
        </p:txBody>
      </p:sp>
      <p:sp>
        <p:nvSpPr>
          <p:cNvPr id="3" name="TextBox 2"/>
          <p:cNvSpPr txBox="1"/>
          <p:nvPr/>
        </p:nvSpPr>
        <p:spPr>
          <a:xfrm>
            <a:off x="328441" y="4840944"/>
            <a:ext cx="848236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00">
                <a:latin typeface="+mn-lt"/>
              </a:rPr>
              <a:t>(1) https://gleason2019.grand-challenge.org/</a:t>
            </a: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3204</Words>
  <Application>Microsoft Office PowerPoint</Application>
  <PresentationFormat>On-screen Show (16:9)</PresentationFormat>
  <Paragraphs>329</Paragraphs>
  <Slides>40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Wingdings</vt:lpstr>
      <vt:lpstr>Arial</vt:lpstr>
      <vt:lpstr>Amatic SC</vt:lpstr>
      <vt:lpstr>Cambria Math</vt:lpstr>
      <vt:lpstr>Arial,Sans-Serif</vt:lpstr>
      <vt:lpstr>Source Code Pro</vt:lpstr>
      <vt:lpstr>Beach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NGUYỄN THÁI BẢO</cp:lastModifiedBy>
  <cp:revision>98</cp:revision>
  <dcterms:created xsi:type="dcterms:W3CDTF">2021-07-04T03:06:00Z</dcterms:created>
  <dcterms:modified xsi:type="dcterms:W3CDTF">2024-03-29T04:23:09Z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892483557C8041468F1368AB9F8EFC9D_12</vt:lpwstr>
  </property>
</Properties>
</file>